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591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16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75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444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07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59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473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8437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220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094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350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07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25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672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7790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5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530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ra.b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7630616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Електронно подаване на всички необходими документи в ТР за регистрация на фирма.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7072"/>
            <a:ext cx="46805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8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303" y="2132856"/>
            <a:ext cx="7469623" cy="5040560"/>
          </a:xfrm>
        </p:spPr>
        <p:txBody>
          <a:bodyPr>
            <a:normAutofit fontScale="55000" lnSpcReduction="20000"/>
          </a:bodyPr>
          <a:lstStyle/>
          <a:p>
            <a:pPr lvl="0" algn="just">
              <a:buClr>
                <a:srgbClr val="4A66AC"/>
              </a:buClr>
            </a:pPr>
            <a:r>
              <a:rPr lang="ru-RU" sz="3500" b="1" dirty="0">
                <a:solidFill>
                  <a:schemeClr val="tx1"/>
                </a:solidFill>
              </a:rPr>
              <a:t>Не всички документи фигурират в списъка. В него ще намерите Учредителният акт/Дружественият договор, Протокол от редовно/извънредно общо събрание, Нотариално заверено съгласие и образец от саморъчния подпис на управителя, Декларация по чл. 13, ал. 4 от Закона за Търговския регистър, Документ за внесен капитал и Документ за платена държавна такса. </a:t>
            </a:r>
            <a:endParaRPr lang="en-GB" sz="3500" b="1" dirty="0" smtClean="0">
              <a:solidFill>
                <a:schemeClr val="tx1"/>
              </a:solidFill>
            </a:endParaRPr>
          </a:p>
          <a:p>
            <a:pPr marL="0" lvl="0" indent="0" algn="just">
              <a:buClr>
                <a:srgbClr val="4A66AC"/>
              </a:buClr>
              <a:buNone/>
            </a:pPr>
            <a:endParaRPr lang="en-GB" sz="3500" b="1" dirty="0" smtClean="0">
              <a:solidFill>
                <a:schemeClr val="tx1"/>
              </a:solidFill>
            </a:endParaRPr>
          </a:p>
          <a:p>
            <a:pPr lvl="0" algn="just">
              <a:buClr>
                <a:srgbClr val="4A66AC"/>
              </a:buClr>
            </a:pPr>
            <a:r>
              <a:rPr lang="ru-RU" sz="3500" b="1" dirty="0" smtClean="0">
                <a:solidFill>
                  <a:schemeClr val="tx1"/>
                </a:solidFill>
              </a:rPr>
              <a:t>Имайте </a:t>
            </a:r>
            <a:r>
              <a:rPr lang="ru-RU" sz="3500" b="1" dirty="0">
                <a:solidFill>
                  <a:schemeClr val="tx1"/>
                </a:solidFill>
              </a:rPr>
              <a:t>предвид, че Декларацията по </a:t>
            </a:r>
            <a:r>
              <a:rPr lang="ru-RU" sz="3500" b="1" dirty="0" smtClean="0">
                <a:solidFill>
                  <a:schemeClr val="tx1"/>
                </a:solidFill>
              </a:rPr>
              <a:t>чл</a:t>
            </a:r>
            <a:r>
              <a:rPr lang="ru-RU" sz="3500" b="1" dirty="0">
                <a:solidFill>
                  <a:schemeClr val="tx1"/>
                </a:solidFill>
              </a:rPr>
              <a:t>. 13, ал. 4 там е озаглавена като Декларация относно истинността на заявените за вписване обстоятелства и приемането на представените за обявяване актове. Избирате например Актуален дружествен договор/учредителен акт/устав, с бутона „Прикачи” прикачвате Учредителният акт/Дружествения договор и накрая с иконата на дискетата запаметявате прикаченото. Повтаряте тези действия за всеки един документ, който трябва да прикачите.</a:t>
            </a:r>
            <a:endParaRPr lang="en-US" sz="3500" b="1" dirty="0">
              <a:solidFill>
                <a:schemeClr val="tx1"/>
              </a:solidFill>
            </a:endParaRP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2664296" cy="175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2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28800"/>
            <a:ext cx="8028384" cy="3880773"/>
          </a:xfrm>
        </p:spPr>
        <p:txBody>
          <a:bodyPr>
            <a:noAutofit/>
          </a:bodyPr>
          <a:lstStyle/>
          <a:p>
            <a:pPr algn="just"/>
            <a:r>
              <a:rPr lang="bg-BG" sz="2100" b="1" dirty="0" smtClean="0">
                <a:solidFill>
                  <a:schemeClr val="tx1"/>
                </a:solidFill>
              </a:rPr>
              <a:t>Има и няколко документа, които няма да намерите в </a:t>
            </a:r>
            <a:r>
              <a:rPr lang="bg-BG" sz="2100" b="1" u="sng" dirty="0" smtClean="0">
                <a:solidFill>
                  <a:schemeClr val="tx1"/>
                </a:solidFill>
              </a:rPr>
              <a:t>списъка с падащото меню</a:t>
            </a:r>
            <a:r>
              <a:rPr lang="bg-BG" sz="2100" b="1" dirty="0" smtClean="0">
                <a:solidFill>
                  <a:schemeClr val="tx1"/>
                </a:solidFill>
              </a:rPr>
              <a:t>. Това са  Решението на едноличния собственик на капитала, Декларацията по чл. 141, ал. 8 от ЗТР и Декларация по чл. 142 от ЗТР. Затова, когато стигнете до тяхното прикачване, изберете от падащото меню опцията „Друг:”, след това в полето „Наименование” напишете собственоръчно името на документа, който прикачвате и прикачете документа по същата процедура, упомената по – горе.  </a:t>
            </a:r>
          </a:p>
          <a:p>
            <a:pPr algn="just"/>
            <a:r>
              <a:rPr lang="bg-BG" sz="2100" b="1" dirty="0" smtClean="0">
                <a:solidFill>
                  <a:schemeClr val="tx1"/>
                </a:solidFill>
              </a:rPr>
              <a:t>Напомняме Ви, че ако Вашата фирма е ООД и има повече от един управител трябва Нотариално завереното съгласие и образец от саморъчния подпис на управителя, Декларацията по чл. 141, ал. 8 от ЗТР, Декларацията по чл. 142 от ЗТР и Документа за внесен капитал да прикачите за всеки един от управителите.</a:t>
            </a:r>
            <a:endParaRPr lang="bg-BG" sz="21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5846"/>
            <a:ext cx="3600400" cy="174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1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19147" y="476672"/>
            <a:ext cx="7342254" cy="3880773"/>
          </a:xfrm>
        </p:spPr>
        <p:txBody>
          <a:bodyPr>
            <a:normAutofit/>
          </a:bodyPr>
          <a:lstStyle/>
          <a:p>
            <a:pPr algn="just"/>
            <a:r>
              <a:rPr lang="bg-BG" sz="2200" b="1" dirty="0" smtClean="0">
                <a:solidFill>
                  <a:schemeClr val="tx1"/>
                </a:solidFill>
              </a:rPr>
              <a:t>Накрай след като сте прикачили всички документи, маркирайте „Запиши и продължи” и ще Ви прехвърли в последната стъпка. </a:t>
            </a:r>
          </a:p>
          <a:p>
            <a:pPr marL="0" indent="0" algn="just">
              <a:buNone/>
            </a:pPr>
            <a:endParaRPr lang="bg-BG" sz="22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2200" b="1" dirty="0" smtClean="0">
                <a:solidFill>
                  <a:schemeClr val="tx1"/>
                </a:solidFill>
              </a:rPr>
              <a:t>В нея виждате в обощен вид цялата въведена до момента информация по всяка една от стъпките. С бутона „Подписване” Вие подписвате електронно онлайн заявлението и го изпращате.</a:t>
            </a:r>
            <a:endParaRPr lang="bg-BG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4687031" cy="236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0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60648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След подготвянето на изброените документи, вече може да пристъпим към съществената част, а именно попълването на онлайн заявлението. За целта трябва да влезете на сайта на Търговския регистър към Агенция по вписванията </a:t>
            </a:r>
            <a:r>
              <a:rPr lang="ru-RU" sz="2000" b="1" dirty="0" smtClean="0">
                <a:solidFill>
                  <a:schemeClr val="tx1"/>
                </a:solidFill>
                <a:hlinkClick r:id="rId2" tooltip="Официален сайт на Агенцията по вписванията"/>
              </a:rPr>
              <a:t>www.brra.bg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На менюто в горния десен ъгъл „Използвайте електронните услуги” трябва да влезете в подменю „Подаване на заявление по образец”. Отваря Ви се прозорец, в който трябва да въведете ЕИК, да изберете заявлението, което ще подавате и да конкретизирате за какво е точно. В полето на ЕИК не трябва да вписвате нищо, тъй като реално Вашата фирма все още не е регистрирана и съответно няма ЕИК.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15109"/>
            <a:ext cx="4930874" cy="22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404664"/>
            <a:ext cx="7200800" cy="5805264"/>
          </a:xfrm>
        </p:spPr>
        <p:txBody>
          <a:bodyPr>
            <a:normAutofit/>
          </a:bodyPr>
          <a:lstStyle/>
          <a:p>
            <a:pPr algn="just"/>
            <a:r>
              <a:rPr lang="bg-BG" sz="1900" b="1" dirty="0" smtClean="0">
                <a:solidFill>
                  <a:schemeClr val="tx1"/>
                </a:solidFill>
              </a:rPr>
              <a:t>Образецът, който трябва да изберете, че ще подавате е А4 Заявление за вписване на обстоятелства относно дружество с ограничена отговорност. Най – отдолу трябва да отбележите, че заявлението се падава за първоначално вписване. Със „Запиши и продължи” минавате на следващата стъпка.</a:t>
            </a:r>
            <a:endParaRPr lang="bg-BG" sz="1900" dirty="0" smtClean="0"/>
          </a:p>
          <a:p>
            <a:pPr algn="just"/>
            <a:r>
              <a:rPr lang="bg-BG" sz="1900" b="1" dirty="0" smtClean="0">
                <a:solidFill>
                  <a:schemeClr val="tx1"/>
                </a:solidFill>
              </a:rPr>
              <a:t>Следващата стъпка е озаглавена „Данни на заявителя”. Тук се попълват данните на управителя на фирмата, а най – отдолу на стъпката в „Качество на заявителя” трябва да отметнете „Търговец”. Ако фирмата е ООД и има повече от един управител, се попълват данните на този от тях, който притежава електронния подпис и съответно ще бъде заявител на документите. След като сте попълнили всичко тук може да продължите към следващата стъпка – „Основни обстоятелства 1”.</a:t>
            </a:r>
            <a:endParaRPr lang="bg-BG" sz="19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085184"/>
            <a:ext cx="4072086" cy="167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3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2" cy="3880773"/>
          </a:xfrm>
        </p:spPr>
        <p:txBody>
          <a:bodyPr>
            <a:noAutofit/>
          </a:bodyPr>
          <a:lstStyle/>
          <a:p>
            <a:pPr algn="just"/>
            <a:r>
              <a:rPr lang="bg-BG" sz="2000" b="1" dirty="0" smtClean="0">
                <a:solidFill>
                  <a:schemeClr val="tx1"/>
                </a:solidFill>
              </a:rPr>
              <a:t>Най – напред трябва да попълните името на фирмата </a:t>
            </a:r>
            <a:r>
              <a:rPr lang="bg-BG" sz="2000" b="1" u="sng" dirty="0" smtClean="0">
                <a:solidFill>
                  <a:schemeClr val="tx1"/>
                </a:solidFill>
              </a:rPr>
              <a:t>на кирилица</a:t>
            </a:r>
            <a:r>
              <a:rPr lang="bg-BG" sz="2000" b="1" dirty="0" smtClean="0">
                <a:solidFill>
                  <a:schemeClr val="tx1"/>
                </a:solidFill>
              </a:rPr>
              <a:t> като обаче НЕ пишете правната форма на Вашата фирма, т.е. не изписвате ЕООД/ООД. След това следва да попълните името на фирмата, но на латиница и тук трябва да впишете правната форма.  В полетата по – надолу трябва да попълните адреса на управление на фирмата и адреса за кореспонденция с НАП, който трябва да бъде същия. На предмет на дейност изписвате същият този предмет на дейност, който сте вписали вече в Учредителния акт/Дружествения договор. Полето „Основна дейност по КИД” не е задължително за попълване. За преминаване на следваща стъпка отметнете „Запиши и продължи”.</a:t>
            </a:r>
            <a:endParaRPr lang="bg-BG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3384376" cy="16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988840"/>
            <a:ext cx="7632847" cy="4896544"/>
          </a:xfrm>
        </p:spPr>
        <p:txBody>
          <a:bodyPr>
            <a:noAutofit/>
          </a:bodyPr>
          <a:lstStyle/>
          <a:p>
            <a:pPr algn="just"/>
            <a:r>
              <a:rPr lang="bg-BG" sz="2000" b="1" dirty="0" smtClean="0">
                <a:solidFill>
                  <a:schemeClr val="tx1"/>
                </a:solidFill>
              </a:rPr>
              <a:t>Следващата стъпка е озаглавена </a:t>
            </a:r>
            <a:r>
              <a:rPr lang="bg-BG" sz="2000" b="1" u="sng" dirty="0" smtClean="0">
                <a:solidFill>
                  <a:schemeClr val="tx1"/>
                </a:solidFill>
              </a:rPr>
              <a:t>„Основни обстоятелства2”.</a:t>
            </a:r>
            <a:r>
              <a:rPr lang="bg-BG" sz="2000" b="1" dirty="0" smtClean="0">
                <a:solidFill>
                  <a:schemeClr val="tx1"/>
                </a:solidFill>
              </a:rPr>
              <a:t> Ако Вашата фирма е ЕООД, в прозореца, който Ви се отваря попълвате само точка 7, т.е. това са името на управителя на фирмата и неговото ЕГН. Не попълвате точки 11, 16 и 17 за фирма ЕООД. Ако фирмата обаче е ООД, попълвате освен точка 7, също и точка 11.  В точка 7, ако има повече от един управител с бутона „Добави управител” можете да добавите още полета, в които да впишете данните на всички управители. В точка 11 вписвате начин на представляване на дружеството, т.е. дали е заедно от всички управители, дали и поотделно или по друг начин. Със „Запиши и продължи” преминавате на следваща стъпка.</a:t>
            </a:r>
            <a:endParaRPr lang="bg-BG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72" y="63649"/>
            <a:ext cx="4762500" cy="19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85928"/>
            <a:ext cx="7776863" cy="4543011"/>
          </a:xfrm>
        </p:spPr>
        <p:txBody>
          <a:bodyPr>
            <a:normAutofit fontScale="92500"/>
          </a:bodyPr>
          <a:lstStyle/>
          <a:p>
            <a:pPr algn="just"/>
            <a:r>
              <a:rPr lang="bg-BG" sz="2200" b="1" dirty="0" smtClean="0">
                <a:solidFill>
                  <a:schemeClr val="tx1"/>
                </a:solidFill>
              </a:rPr>
              <a:t>В стъпка „Основни обстоятелства3” ако Вашата фирма е ЕООД трябва да попълните само точка 23 „Едноличен собственик на капитала.” – вписвате името, ЕГН-то на управителя и държавата. Ако фирмата е ООД попълвате само точка 19 „Съдружници”. </a:t>
            </a:r>
          </a:p>
          <a:p>
            <a:pPr algn="just"/>
            <a:endParaRPr lang="bg-BG" sz="22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2200" b="1" dirty="0" smtClean="0">
                <a:solidFill>
                  <a:schemeClr val="tx1"/>
                </a:solidFill>
              </a:rPr>
              <a:t>С бутона </a:t>
            </a:r>
            <a:r>
              <a:rPr lang="bg-BG" sz="2200" b="1" u="sng" dirty="0" smtClean="0">
                <a:solidFill>
                  <a:schemeClr val="tx1"/>
                </a:solidFill>
              </a:rPr>
              <a:t>„Добави съдружник” </a:t>
            </a:r>
            <a:r>
              <a:rPr lang="bg-BG" sz="2200" b="1" dirty="0" smtClean="0">
                <a:solidFill>
                  <a:schemeClr val="tx1"/>
                </a:solidFill>
              </a:rPr>
              <a:t>можете да добавите още полета, в които да впишете всички съдружници. И при регистрация на ЕООД, и при ООД точки 24 и точка 27 не се попълват при първоначална регстрация, т.е. оставяте ги празни. Можете да преминете на следваща стъпка със „Запиши и продължи”.</a:t>
            </a:r>
            <a:endParaRPr lang="bg-BG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7"/>
            <a:ext cx="254317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7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3140968"/>
            <a:ext cx="7413282" cy="4292746"/>
          </a:xfrm>
        </p:spPr>
        <p:txBody>
          <a:bodyPr>
            <a:normAutofit/>
          </a:bodyPr>
          <a:lstStyle/>
          <a:p>
            <a:pPr algn="just"/>
            <a:r>
              <a:rPr lang="bg-BG" sz="2200" b="1" dirty="0" smtClean="0">
                <a:solidFill>
                  <a:schemeClr val="tx1"/>
                </a:solidFill>
              </a:rPr>
              <a:t>В следващата стъпка, „Капитал”, вписвате размера на капитала в точка 31 и същата стойност вписвате и в точка 32, тъй като стойността на капитала от точка 31 всъщност е внесения капитал. Точка 33 се попълва, само ако имате и непарични вноски. За преминаване на следваща стъпка отметнете „Запиши и продължи”.</a:t>
            </a:r>
            <a:endParaRPr lang="bg-BG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58" y="476672"/>
            <a:ext cx="384888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6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160590"/>
            <a:ext cx="7596336" cy="388077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„Приложения” е последната стъпка, в която попълвате и прикачвате документи.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Най </a:t>
            </a:r>
            <a:r>
              <a:rPr lang="ru-RU" sz="2200" b="1" dirty="0">
                <a:solidFill>
                  <a:schemeClr val="tx1"/>
                </a:solidFill>
              </a:rPr>
              <a:t>– напред отметнете полето, че сте съгласни да получите отказ по електронен път и въведете валиден имейл адрес, на който евентуално да получите въпросния отказ.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На </a:t>
            </a:r>
            <a:r>
              <a:rPr lang="ru-RU" sz="2200" b="1" dirty="0">
                <a:solidFill>
                  <a:schemeClr val="tx1"/>
                </a:solidFill>
              </a:rPr>
              <a:t>„Адрес на територията на страната” попълнете </a:t>
            </a:r>
            <a:r>
              <a:rPr lang="ru-RU" sz="2200" b="1" u="sng" dirty="0">
                <a:solidFill>
                  <a:schemeClr val="tx1"/>
                </a:solidFill>
              </a:rPr>
              <a:t>седалището и адреса на управление</a:t>
            </a:r>
            <a:r>
              <a:rPr lang="ru-RU" sz="2200" b="1" dirty="0">
                <a:solidFill>
                  <a:schemeClr val="tx1"/>
                </a:solidFill>
              </a:rPr>
              <a:t> на фирмата или можете да маркирате бутона „Извлечи адрес на управление на търговеца” и адресът, попълнен в стъпка „Основни обстоятелства 1” автоматично ще се прехвърли и тук. 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8534"/>
            <a:ext cx="4464496" cy="19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274881"/>
            <a:ext cx="7596336" cy="3880773"/>
          </a:xfrm>
        </p:spPr>
        <p:txBody>
          <a:bodyPr>
            <a:noAutofit/>
          </a:bodyPr>
          <a:lstStyle/>
          <a:p>
            <a:pPr algn="just"/>
            <a:r>
              <a:rPr lang="bg-BG" sz="2000" b="1" dirty="0" smtClean="0">
                <a:solidFill>
                  <a:schemeClr val="tx1"/>
                </a:solidFill>
              </a:rPr>
              <a:t>Следва да приложите </a:t>
            </a:r>
            <a:r>
              <a:rPr lang="bg-BG" sz="2000" b="1" u="sng" dirty="0" smtClean="0">
                <a:solidFill>
                  <a:schemeClr val="tx1"/>
                </a:solidFill>
              </a:rPr>
              <a:t>всички документи</a:t>
            </a:r>
            <a:r>
              <a:rPr lang="bg-BG" sz="2000" b="1" dirty="0" smtClean="0">
                <a:solidFill>
                  <a:schemeClr val="tx1"/>
                </a:solidFill>
              </a:rPr>
              <a:t>, които сте подготвили още в началото. Това са Учредителният акт/Дружественият договор, Решението на едноличния собственик на капитала/Протокола от Общото събрание на съдружниците, Нотариално заверено съгласие и образец от саморъчния подпис на управителя, Декларация по чл. 13, ал. 4 от Закона за Търговския регистър, Декларация по чл. 141, ал. 8 от Закона за Търговския регистър, Декларация по чл. 142 от  Закона за Търговския регистър, Документ за внесен капитал и Документ за платена държавна такса. На „Описание. Приложения” с падащото меню можете да изберете част от документите, които прилагате. </a:t>
            </a:r>
            <a:endParaRPr lang="bg-BG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15" y="9840"/>
            <a:ext cx="3810000" cy="24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900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Електронно подаване на всички необходими документи в ТР за регистрация на фирма.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Електронно подаване на всички необходими документи в ТР за регистрация на фирма.</dc:title>
  <dc:creator>A7</dc:creator>
  <cp:lastModifiedBy>Ralitsa Marinova</cp:lastModifiedBy>
  <cp:revision>19</cp:revision>
  <dcterms:created xsi:type="dcterms:W3CDTF">2019-11-01T14:56:19Z</dcterms:created>
  <dcterms:modified xsi:type="dcterms:W3CDTF">2019-11-15T15:14:33Z</dcterms:modified>
</cp:coreProperties>
</file>