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82" r:id="rId4"/>
    <p:sldId id="283" r:id="rId5"/>
    <p:sldId id="281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5" r:id="rId28"/>
    <p:sldId id="286" r:id="rId29"/>
    <p:sldId id="287" r:id="rId30"/>
    <p:sldId id="288" r:id="rId31"/>
    <p:sldId id="289" r:id="rId32"/>
    <p:sldId id="290" r:id="rId33"/>
    <p:sldId id="280" r:id="rId34"/>
    <p:sldId id="292" r:id="rId35"/>
    <p:sldId id="284" r:id="rId36"/>
    <p:sldId id="293" r:id="rId37"/>
    <p:sldId id="291" r:id="rId3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t>7.11.2019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7.11.2019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7.11.2019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7.11.2019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7.11.2019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73CC536-4F3D-4E22-A9F1-A3C6D40310AC}" type="datetimeFigureOut">
              <a:rPr lang="bg-BG" smtClean="0"/>
              <a:t>7.11.2019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t>7.11.2019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t>7.11.2019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advokatami.bg/lichni/#imot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depa.b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avatami.bg/675" TargetMode="External"/><Relationship Id="rId2" Type="http://schemas.openxmlformats.org/officeDocument/2006/relationships/hyperlink" Target="https://pravatami.bg/2233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780" y="260648"/>
            <a:ext cx="7772400" cy="2765865"/>
          </a:xfrm>
        </p:spPr>
        <p:txBody>
          <a:bodyPr>
            <a:noAutofit/>
          </a:bodyPr>
          <a:lstStyle/>
          <a:p>
            <a:pPr algn="ctr"/>
            <a:r>
              <a:rPr lang="bg-BG" sz="4000" dirty="0" smtClean="0"/>
              <a:t>Избор на правен субект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bg-BG" sz="4000" dirty="0" smtClean="0"/>
              <a:t>(ЕТ, ООД, ЕООД, АД И ЕАД).</a:t>
            </a:r>
            <a:br>
              <a:rPr lang="bg-BG" sz="4000" dirty="0" smtClean="0"/>
            </a:br>
            <a:r>
              <a:rPr lang="bg-BG" sz="4000" dirty="0" smtClean="0"/>
              <a:t>Практикчески съвети.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96" y="3614800"/>
            <a:ext cx="3804704" cy="249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53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656" y="1556792"/>
            <a:ext cx="8229600" cy="4525963"/>
          </a:xfrm>
        </p:spPr>
        <p:txBody>
          <a:bodyPr/>
          <a:lstStyle/>
          <a:p>
            <a:pPr algn="just"/>
            <a:r>
              <a:rPr lang="en-US" dirty="0"/>
              <a:t>- за </a:t>
            </a:r>
            <a:r>
              <a:rPr lang="en-US" dirty="0" err="1"/>
              <a:t>тях</a:t>
            </a:r>
            <a:r>
              <a:rPr lang="en-US" dirty="0"/>
              <a:t> е </a:t>
            </a:r>
            <a:r>
              <a:rPr lang="en-US" dirty="0" err="1"/>
              <a:t>характерно</a:t>
            </a:r>
            <a:r>
              <a:rPr lang="en-US" dirty="0"/>
              <a:t> </a:t>
            </a:r>
            <a:r>
              <a:rPr lang="en-US" dirty="0" err="1"/>
              <a:t>изискване</a:t>
            </a:r>
            <a:r>
              <a:rPr lang="en-US" dirty="0"/>
              <a:t> за </a:t>
            </a:r>
            <a:r>
              <a:rPr lang="en-US" dirty="0" err="1"/>
              <a:t>минимум</a:t>
            </a:r>
            <a:r>
              <a:rPr lang="en-US" dirty="0"/>
              <a:t> на </a:t>
            </a:r>
            <a:r>
              <a:rPr lang="en-US" dirty="0" err="1"/>
              <a:t>капитала</a:t>
            </a:r>
            <a:r>
              <a:rPr lang="en-US" dirty="0"/>
              <a:t>, </a:t>
            </a:r>
            <a:r>
              <a:rPr lang="en-US" dirty="0" err="1"/>
              <a:t>задължителни</a:t>
            </a:r>
            <a:r>
              <a:rPr lang="en-US" dirty="0"/>
              <a:t> </a:t>
            </a:r>
            <a:r>
              <a:rPr lang="en-US" dirty="0" err="1"/>
              <a:t>органи</a:t>
            </a:r>
            <a:r>
              <a:rPr lang="en-US" dirty="0"/>
              <a:t> на </a:t>
            </a:r>
            <a:r>
              <a:rPr lang="en-US" dirty="0" err="1"/>
              <a:t>управление</a:t>
            </a:r>
            <a:r>
              <a:rPr lang="en-US" dirty="0"/>
              <a:t>, </a:t>
            </a:r>
            <a:r>
              <a:rPr lang="en-US" dirty="0" err="1"/>
              <a:t>както</a:t>
            </a:r>
            <a:r>
              <a:rPr lang="en-US" dirty="0"/>
              <a:t> и че </a:t>
            </a:r>
            <a:r>
              <a:rPr lang="en-US" dirty="0" err="1"/>
              <a:t>съдружниците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акционерите</a:t>
            </a:r>
            <a:r>
              <a:rPr lang="en-US" dirty="0"/>
              <a:t> </a:t>
            </a:r>
            <a:r>
              <a:rPr lang="en-US" dirty="0" err="1"/>
              <a:t>отговарят</a:t>
            </a:r>
            <a:r>
              <a:rPr lang="en-US" dirty="0"/>
              <a:t> до </a:t>
            </a:r>
            <a:r>
              <a:rPr lang="en-US" dirty="0" err="1"/>
              <a:t>размера</a:t>
            </a:r>
            <a:r>
              <a:rPr lang="en-US" dirty="0"/>
              <a:t> на </a:t>
            </a:r>
            <a:r>
              <a:rPr lang="en-US" dirty="0" err="1"/>
              <a:t>уговорената</a:t>
            </a:r>
            <a:r>
              <a:rPr lang="en-US" dirty="0"/>
              <a:t> </a:t>
            </a:r>
            <a:r>
              <a:rPr lang="en-US" dirty="0" err="1"/>
              <a:t>вноска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Капиталови дружества.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19752"/>
            <a:ext cx="3430216" cy="228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17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973" y="233203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bg-BG" dirty="0" smtClean="0"/>
              <a:t>може да се образува от едно или повече физически или юридически лица, които отговарят за задълженията на дружеството с дяловата си вноска в капитала на дружеството. Всеки съдружник има право на дял от печалбата, съразмерен на личния му дял в капитала на дружеството. Основният капитал на ООД се образува при неговото създаване (минимален размер 2 лева).</a:t>
            </a:r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46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effectLst/>
              </a:rPr>
              <a:t>Дружеството</a:t>
            </a:r>
            <a:r>
              <a:rPr lang="en-US" sz="3200" dirty="0">
                <a:effectLst/>
              </a:rPr>
              <a:t> с 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3200" dirty="0" err="1" smtClean="0">
                <a:effectLst/>
              </a:rPr>
              <a:t>ограничена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отговорност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 </a:t>
            </a:r>
            <a:r>
              <a:rPr lang="en-US" sz="3200" dirty="0">
                <a:effectLst/>
              </a:rPr>
              <a:t>– ООД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2656"/>
            <a:ext cx="2997096" cy="18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3356992"/>
            <a:ext cx="8229600" cy="4306483"/>
          </a:xfrm>
        </p:spPr>
        <p:txBody>
          <a:bodyPr/>
          <a:lstStyle/>
          <a:p>
            <a:pPr algn="just"/>
            <a:r>
              <a:rPr lang="en-US" dirty="0" err="1"/>
              <a:t>когато</a:t>
            </a:r>
            <a:r>
              <a:rPr lang="en-US" dirty="0"/>
              <a:t> се </a:t>
            </a:r>
            <a:r>
              <a:rPr lang="en-US" dirty="0" err="1"/>
              <a:t>образува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едно</a:t>
            </a:r>
            <a:r>
              <a:rPr lang="en-US" dirty="0"/>
              <a:t> </a:t>
            </a:r>
            <a:r>
              <a:rPr lang="en-US" dirty="0" err="1"/>
              <a:t>физическо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юридическо</a:t>
            </a:r>
            <a:r>
              <a:rPr lang="en-US" dirty="0"/>
              <a:t> </a:t>
            </a:r>
            <a:r>
              <a:rPr lang="en-US" dirty="0" err="1"/>
              <a:t>лице</a:t>
            </a:r>
            <a:r>
              <a:rPr lang="en-US" dirty="0"/>
              <a:t>, </a:t>
            </a:r>
            <a:r>
              <a:rPr lang="en-US" dirty="0" err="1"/>
              <a:t>т.е</a:t>
            </a:r>
            <a:r>
              <a:rPr lang="en-US" dirty="0"/>
              <a:t>. </a:t>
            </a:r>
            <a:r>
              <a:rPr lang="en-US" dirty="0" err="1"/>
              <a:t>това</a:t>
            </a:r>
            <a:r>
              <a:rPr lang="en-US" dirty="0"/>
              <a:t> </a:t>
            </a:r>
            <a:r>
              <a:rPr lang="en-US" dirty="0" err="1"/>
              <a:t>лице</a:t>
            </a:r>
            <a:r>
              <a:rPr lang="en-US" dirty="0"/>
              <a:t> е </a:t>
            </a:r>
            <a:r>
              <a:rPr lang="en-US" dirty="0" err="1"/>
              <a:t>Едноличен</a:t>
            </a:r>
            <a:r>
              <a:rPr lang="en-US" dirty="0"/>
              <a:t> </a:t>
            </a:r>
            <a:r>
              <a:rPr lang="en-US" dirty="0" err="1"/>
              <a:t>собственик</a:t>
            </a:r>
            <a:r>
              <a:rPr lang="en-US" dirty="0"/>
              <a:t> на </a:t>
            </a:r>
            <a:r>
              <a:rPr lang="en-US" dirty="0" err="1"/>
              <a:t>капитала</a:t>
            </a:r>
            <a:r>
              <a:rPr lang="en-US" dirty="0"/>
              <a:t>. </a:t>
            </a:r>
            <a:r>
              <a:rPr lang="en-US" dirty="0" err="1"/>
              <a:t>Компетентността</a:t>
            </a:r>
            <a:r>
              <a:rPr lang="en-US" dirty="0"/>
              <a:t> на ОСС се </a:t>
            </a:r>
            <a:r>
              <a:rPr lang="en-US" dirty="0" err="1"/>
              <a:t>решава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Едноличния</a:t>
            </a:r>
            <a:r>
              <a:rPr lang="en-US" dirty="0"/>
              <a:t> </a:t>
            </a:r>
            <a:r>
              <a:rPr lang="en-US" dirty="0" err="1"/>
              <a:t>собственик</a:t>
            </a:r>
            <a:r>
              <a:rPr lang="en-US" dirty="0"/>
              <a:t> на </a:t>
            </a:r>
            <a:r>
              <a:rPr lang="en-US" dirty="0" err="1"/>
              <a:t>капитала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effectLst/>
              </a:rPr>
              <a:t>Дружеството</a:t>
            </a:r>
            <a:r>
              <a:rPr lang="en-US" sz="3200" dirty="0">
                <a:effectLst/>
              </a:rPr>
              <a:t> с </a:t>
            </a:r>
            <a:r>
              <a:rPr lang="bg-BG" sz="3200" dirty="0" smtClean="0">
                <a:effectLst/>
              </a:rPr>
              <a:t/>
            </a:r>
            <a:br>
              <a:rPr lang="bg-BG" sz="3200" dirty="0" smtClean="0">
                <a:effectLst/>
              </a:rPr>
            </a:br>
            <a:r>
              <a:rPr lang="en-US" sz="3200" dirty="0" err="1" smtClean="0">
                <a:effectLst/>
              </a:rPr>
              <a:t>ограничена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отговорност</a:t>
            </a:r>
            <a:r>
              <a:rPr lang="bg-BG" sz="3200" dirty="0" smtClean="0">
                <a:effectLst/>
              </a:rPr>
              <a:t/>
            </a:r>
            <a:br>
              <a:rPr lang="bg-BG" sz="3200" dirty="0" smtClean="0">
                <a:effectLst/>
              </a:rPr>
            </a:br>
            <a:r>
              <a:rPr lang="en-US" sz="3200" dirty="0" err="1" smtClean="0">
                <a:effectLst/>
              </a:rPr>
              <a:t>на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>
                <a:effectLst/>
              </a:rPr>
              <a:t>едно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лице</a:t>
            </a:r>
            <a:r>
              <a:rPr lang="en-US" sz="3200" dirty="0">
                <a:effectLst/>
              </a:rPr>
              <a:t> – ЕООД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68" y="476672"/>
            <a:ext cx="3240360" cy="185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70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220" y="2564904"/>
            <a:ext cx="8507288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Характерното</a:t>
            </a:r>
            <a:r>
              <a:rPr lang="en-US" dirty="0"/>
              <a:t> за ООД и ЕООД е, че </a:t>
            </a:r>
            <a:r>
              <a:rPr lang="en-US" dirty="0" err="1"/>
              <a:t>капиталът</a:t>
            </a:r>
            <a:r>
              <a:rPr lang="en-US" dirty="0"/>
              <a:t> </a:t>
            </a:r>
            <a:r>
              <a:rPr lang="en-US" dirty="0" err="1"/>
              <a:t>може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бъде</a:t>
            </a:r>
            <a:r>
              <a:rPr lang="en-US" dirty="0"/>
              <a:t> </a:t>
            </a:r>
            <a:r>
              <a:rPr lang="en-US" dirty="0" err="1"/>
              <a:t>минимум</a:t>
            </a:r>
            <a:r>
              <a:rPr lang="en-US" dirty="0"/>
              <a:t> 2 </a:t>
            </a:r>
            <a:r>
              <a:rPr lang="en-US" dirty="0" err="1"/>
              <a:t>лв</a:t>
            </a:r>
            <a:r>
              <a:rPr lang="en-US" dirty="0"/>
              <a:t>. и се </a:t>
            </a:r>
            <a:r>
              <a:rPr lang="en-US" dirty="0" err="1"/>
              <a:t>състои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дружествени</a:t>
            </a:r>
            <a:r>
              <a:rPr lang="en-US" dirty="0"/>
              <a:t> </a:t>
            </a:r>
            <a:r>
              <a:rPr lang="en-US" dirty="0" err="1"/>
              <a:t>дялове</a:t>
            </a:r>
            <a:r>
              <a:rPr lang="en-US" dirty="0"/>
              <a:t>. </a:t>
            </a:r>
            <a:r>
              <a:rPr lang="en-US" dirty="0" err="1"/>
              <a:t>Прехвърлянето</a:t>
            </a:r>
            <a:r>
              <a:rPr lang="en-US" dirty="0"/>
              <a:t> на </a:t>
            </a:r>
            <a:r>
              <a:rPr lang="en-US" dirty="0" err="1"/>
              <a:t>дружествения</a:t>
            </a:r>
            <a:r>
              <a:rPr lang="en-US" dirty="0"/>
              <a:t> </a:t>
            </a:r>
            <a:r>
              <a:rPr lang="en-US" dirty="0" err="1"/>
              <a:t>дял</a:t>
            </a:r>
            <a:r>
              <a:rPr lang="en-US" dirty="0"/>
              <a:t> се </a:t>
            </a:r>
            <a:r>
              <a:rPr lang="en-US" dirty="0" err="1"/>
              <a:t>извършва</a:t>
            </a:r>
            <a:r>
              <a:rPr lang="en-US" dirty="0"/>
              <a:t> с </a:t>
            </a:r>
            <a:r>
              <a:rPr lang="en-US" dirty="0" err="1"/>
              <a:t>нотариално</a:t>
            </a:r>
            <a:r>
              <a:rPr lang="en-US" dirty="0"/>
              <a:t> </a:t>
            </a:r>
            <a:r>
              <a:rPr lang="en-US" dirty="0" err="1"/>
              <a:t>заверени</a:t>
            </a:r>
            <a:r>
              <a:rPr lang="en-US" dirty="0"/>
              <a:t> </a:t>
            </a:r>
            <a:r>
              <a:rPr lang="en-US" dirty="0" err="1"/>
              <a:t>подписи</a:t>
            </a:r>
            <a:r>
              <a:rPr lang="en-US" dirty="0"/>
              <a:t> на </a:t>
            </a:r>
            <a:r>
              <a:rPr lang="en-US" dirty="0" err="1"/>
              <a:t>договора</a:t>
            </a:r>
            <a:r>
              <a:rPr lang="en-US" dirty="0"/>
              <a:t> и се </a:t>
            </a:r>
            <a:r>
              <a:rPr lang="en-US" dirty="0" err="1"/>
              <a:t>вписва</a:t>
            </a:r>
            <a:r>
              <a:rPr lang="en-US" dirty="0"/>
              <a:t> в </a:t>
            </a:r>
            <a:r>
              <a:rPr lang="en-US" dirty="0" err="1"/>
              <a:t>Търговския</a:t>
            </a:r>
            <a:r>
              <a:rPr lang="en-US" dirty="0"/>
              <a:t> </a:t>
            </a:r>
            <a:r>
              <a:rPr lang="en-US" dirty="0" err="1"/>
              <a:t>регистър</a:t>
            </a:r>
            <a:r>
              <a:rPr lang="en-US" dirty="0"/>
              <a:t>. </a:t>
            </a:r>
            <a:r>
              <a:rPr lang="en-US" dirty="0" err="1"/>
              <a:t>Органите</a:t>
            </a:r>
            <a:r>
              <a:rPr lang="en-US" dirty="0"/>
              <a:t> на </a:t>
            </a:r>
            <a:r>
              <a:rPr lang="en-US" dirty="0" err="1"/>
              <a:t>управление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: </a:t>
            </a:r>
            <a:r>
              <a:rPr lang="en-US" dirty="0" err="1"/>
              <a:t>общо</a:t>
            </a:r>
            <a:r>
              <a:rPr lang="en-US" dirty="0"/>
              <a:t> </a:t>
            </a:r>
            <a:r>
              <a:rPr lang="en-US" dirty="0" err="1"/>
              <a:t>събрание</a:t>
            </a:r>
            <a:r>
              <a:rPr lang="en-US" dirty="0"/>
              <a:t> на </a:t>
            </a:r>
            <a:r>
              <a:rPr lang="en-US" dirty="0" err="1"/>
              <a:t>съдружниците</a:t>
            </a:r>
            <a:r>
              <a:rPr lang="en-US" dirty="0"/>
              <a:t> и </a:t>
            </a:r>
            <a:r>
              <a:rPr lang="en-US" dirty="0" err="1" smtClean="0"/>
              <a:t>управител</a:t>
            </a:r>
            <a:r>
              <a:rPr lang="bg-BG" dirty="0" smtClean="0"/>
              <a:t>/и.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3131840" cy="17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При учредяването на едно ООД или ЕООД капиталът представлява стойността на </a:t>
            </a:r>
            <a:r>
              <a:rPr lang="ru-RU" dirty="0">
                <a:hlinkClick r:id="rId2"/>
              </a:rPr>
              <a:t>имуществото</a:t>
            </a:r>
            <a:r>
              <a:rPr lang="ru-RU" dirty="0"/>
              <a:t>, което съдружниците внасят във фирмата. Това се случва с първоначалните вноски преди вписването в Търговския регистър. Те най-често са парични, и внесените пари отговарят на размера на капитала. Например два съдружници внасят по 1 000 лв. и капиталът е общо 2 000 лв. Може обаче вноските да не бъдат парични, например единият съдружник внася имот, който да служи за офис, а вторият внася кола като оценкат на стойността се прави от специални оценители (вещи лица), определени от Агенция по вписванията</a:t>
            </a:r>
            <a:r>
              <a:rPr lang="ru-RU" dirty="0" smtClean="0"/>
              <a:t>.</a:t>
            </a:r>
          </a:p>
          <a:p>
            <a:pPr marL="109728" indent="0" algn="just">
              <a:buNone/>
            </a:pPr>
            <a:endParaRPr lang="ru-RU" dirty="0"/>
          </a:p>
          <a:p>
            <a:pPr algn="just"/>
            <a:r>
              <a:rPr lang="ru-RU" dirty="0"/>
              <a:t>Функцията на капитала би трябвало по своя замисъл да гарантира, че фирмата по всяко време има имущество, което да е на стойност поне колкото капитала. На практика обаче това не е така и капиталът рядко е гаранция за платежоспособност.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sz="3200" dirty="0"/>
              <a:t>Какво представлява </a:t>
            </a: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bg-BG" sz="3200" dirty="0" smtClean="0"/>
              <a:t>капиталът</a:t>
            </a:r>
            <a:r>
              <a:rPr lang="bg-BG" sz="3200" dirty="0"/>
              <a:t>?</a:t>
            </a:r>
            <a:br>
              <a:rPr lang="bg-BG" sz="3200" dirty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8497"/>
            <a:ext cx="2483768" cy="1455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67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813" y="2060848"/>
            <a:ext cx="8507288" cy="43064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Важно е, че не цялото имущество на фирмата е капитал както и, че имуществото, което първоначално е заделено за капитал, си е съвсем нормално имущество. Така например парите, които са внесени в банка като капитал, няма нужда да стоят по сметката, ами могат да се похарчат за други активи по всяко време. Също така, ако фирмата е на печалба, придобитото ново имущество не води до увеличаване на капитала. Той винаги съответства на първоначално записаното, освен ако съдружниците не решат да го променят.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2657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Капиталът е имущество</a:t>
            </a:r>
            <a:r>
              <a:rPr lang="ru-RU" sz="3600" dirty="0" smtClean="0"/>
              <a:t>,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ru-RU" sz="3600" dirty="0" smtClean="0"/>
              <a:t>но </a:t>
            </a:r>
            <a:r>
              <a:rPr lang="ru-RU" sz="3600" dirty="0"/>
              <a:t>имуществото не е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капитал</a:t>
            </a:r>
            <a:r>
              <a:rPr lang="en-GB" sz="3600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0"/>
            <a:ext cx="2525302" cy="1707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74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890" y="1916832"/>
            <a:ext cx="8229600" cy="445049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Дяловете, които съдружниците имат в капитала, най-общо казано определят това, на което всеки от съдружниците има право. Най-често се казва, че капиталът определя кой каква част от фирмата има и това до голяма степен е така. Основните права, свързани с дела в капитала, са няколко:</a:t>
            </a:r>
          </a:p>
          <a:p>
            <a:pPr algn="just"/>
            <a:r>
              <a:rPr lang="ru-RU" dirty="0"/>
              <a:t>да се получи съответната част от печалбата;</a:t>
            </a:r>
          </a:p>
          <a:p>
            <a:pPr algn="just"/>
            <a:r>
              <a:rPr lang="ru-RU" dirty="0"/>
              <a:t>да се гласува на общото събрание на съдружниците;</a:t>
            </a:r>
          </a:p>
          <a:p>
            <a:pPr algn="just"/>
            <a:r>
              <a:rPr lang="ru-RU" dirty="0"/>
              <a:t>при закриване на фирмата (ликвидация) да се получи съответния дял от имуществото.</a:t>
            </a:r>
          </a:p>
          <a:p>
            <a:pPr algn="just"/>
            <a:r>
              <a:rPr lang="ru-RU" dirty="0"/>
              <a:t>Разделението на капитала определя кой какво получава във фирмата. Ако ти имаш </a:t>
            </a:r>
            <a:r>
              <a:rPr lang="ru-RU" dirty="0" smtClean="0"/>
              <a:t>51 </a:t>
            </a:r>
            <a:r>
              <a:rPr lang="ru-RU" dirty="0"/>
              <a:t>% дял от капитала, ще получиш и </a:t>
            </a:r>
            <a:r>
              <a:rPr lang="ru-RU" dirty="0" smtClean="0"/>
              <a:t>51 </a:t>
            </a:r>
            <a:r>
              <a:rPr lang="ru-RU" dirty="0"/>
              <a:t>% от печалбата при нейното разпределение. Също така ще имаш и </a:t>
            </a:r>
            <a:r>
              <a:rPr lang="ru-RU" dirty="0" smtClean="0"/>
              <a:t>51 </a:t>
            </a:r>
            <a:r>
              <a:rPr lang="ru-RU" dirty="0"/>
              <a:t>% от гласовете в общото събрание, т.е. на практика ще можеш еднолично да взимаш решения.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95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Как капиталът </a:t>
            </a:r>
            <a:r>
              <a:rPr lang="ru-RU" sz="3100" dirty="0" smtClean="0"/>
              <a:t>се</a:t>
            </a:r>
            <a:br>
              <a:rPr lang="ru-RU" sz="3100" dirty="0" smtClean="0"/>
            </a:br>
            <a:r>
              <a:rPr lang="ru-RU" sz="3100" dirty="0" smtClean="0"/>
              <a:t>отнася</a:t>
            </a:r>
            <a:r>
              <a:rPr lang="ru-RU" sz="3100" dirty="0"/>
              <a:t> </a:t>
            </a:r>
            <a:r>
              <a:rPr lang="ru-RU" sz="3100" dirty="0" smtClean="0"/>
              <a:t>към </a:t>
            </a:r>
            <a:r>
              <a:rPr lang="ru-RU" sz="3100" dirty="0"/>
              <a:t>дяловете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на </a:t>
            </a:r>
            <a:r>
              <a:rPr lang="ru-RU" sz="3100" dirty="0"/>
              <a:t>съдружниците?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2376264" cy="1385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26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132856"/>
            <a:ext cx="8507288" cy="430648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Истината е, че няма голямо значение. Минималният размер на капитала както за ООД, така и за ЕООД е 2 лв., което да съответства на минимума от 1 евро, установен в някои държави в Еврозоната. Оттам нататък стойността на капитала за един малкия и среден бизнес до голяма степен има просто представителна роля, тъй като тя се вписва в Търговския регистър и тези данни са публични. Капиталът обаче не трябва да е и твърде нисък, тъй като това ще попречи на ефективно му разделение.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4821" y="7226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Какъв размер на </a:t>
            </a:r>
            <a:r>
              <a:rPr lang="ru-RU" sz="3100" dirty="0" smtClean="0"/>
              <a:t>капитал</a:t>
            </a:r>
            <a:br>
              <a:rPr lang="ru-RU" sz="3100" dirty="0" smtClean="0"/>
            </a:br>
            <a:r>
              <a:rPr lang="ru-RU" sz="3100" dirty="0" smtClean="0"/>
              <a:t>да </a:t>
            </a:r>
            <a:r>
              <a:rPr lang="ru-RU" sz="3100" dirty="0"/>
              <a:t>определя първоначално?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4638"/>
            <a:ext cx="2834640" cy="159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78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336" y="232855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Капиталът се разделя на равни дялове в левове като всеки е цяло число. Например, ако капиталът е 4 лв. има три начина да го разделиш: 4 дяла по 1 лв., 2 дяла по 2 лв., 1 дял от 4 лв. Много често, когато става дума за фирма, в която има само един съдружник (ЕООД) се прави грешката да се определи капитал само от един дял. По този начин, ако в бъдеще се наложи да бъде привлечен нов съдружник, на него не може да се продадат част от дяловете. Така, ако има 2 дяла по 2 лв., на новият съдружник може да се продаде единият и той всъщност да има 50 % от капитала. Ако обаче има един дял от 4 лв., той първо трябва да се раздели, т.е. капиталът да се преструктурира. От тази гледна точка е най-добре капиталът да се разделя на дялове от 1 лв., за да се постигне максимален брой дялове.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453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sz="3200" dirty="0"/>
              <a:t>Как да </a:t>
            </a:r>
            <a:r>
              <a:rPr lang="bg-BG" sz="3200" dirty="0" smtClean="0"/>
              <a:t>разделя</a:t>
            </a:r>
            <a:br>
              <a:rPr lang="bg-BG" sz="3200" dirty="0" smtClean="0"/>
            </a:br>
            <a:r>
              <a:rPr lang="bg-BG" sz="3200" dirty="0" smtClean="0"/>
              <a:t>капитала</a:t>
            </a:r>
            <a:r>
              <a:rPr lang="bg-BG" sz="3200" dirty="0"/>
              <a:t>?</a:t>
            </a:r>
            <a:br>
              <a:rPr lang="bg-BG" sz="3200" dirty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2651528" cy="157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94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844" y="191683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Капиталът не е константна величина. Той може да се увеличава, намалява и преструктурира по решение на съдружниците, а дяловете пък могат да се прехвърлят на други лица. Всички тези промени обаче са свързани с изготвянето на редица документи, отнасящи се до управлението на бизнеса и тяхното вписване в Търговския регистър. Макар чисто юридически процедурите да не са особено сложни, много често би се наложило съдействие от професионалист. Затова е важно още при </a:t>
            </a:r>
            <a:r>
              <a:rPr lang="ru-RU" dirty="0">
                <a:hlinkClick r:id="rId2"/>
              </a:rPr>
              <a:t>регистрацията на фирмата</a:t>
            </a:r>
            <a:r>
              <a:rPr lang="ru-RU" dirty="0"/>
              <a:t> да се вземе оптималното решение за структурирането на капитала, което да съответства на отношенията между съдружниците и плановете за развитието на бизнеса.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8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Промени в </a:t>
            </a:r>
            <a:r>
              <a:rPr lang="ru-RU" sz="3100" dirty="0" smtClean="0"/>
              <a:t>капитала</a:t>
            </a:r>
            <a:br>
              <a:rPr lang="ru-RU" sz="3100" dirty="0" smtClean="0"/>
            </a:br>
            <a:r>
              <a:rPr lang="ru-RU" sz="3100" dirty="0" smtClean="0"/>
              <a:t>след регистрацията.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3312724" cy="1106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70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8740" y="1556792"/>
            <a:ext cx="8229600" cy="5044016"/>
          </a:xfrm>
        </p:spPr>
        <p:txBody>
          <a:bodyPr>
            <a:normAutofit fontScale="85000" lnSpcReduction="20000"/>
          </a:bodyPr>
          <a:lstStyle/>
          <a:p>
            <a:r>
              <a:rPr lang="bg-BG" dirty="0" smtClean="0"/>
              <a:t>Съгласно българското търговско право в Търговския закон са посочени следните видове търговци:</a:t>
            </a:r>
          </a:p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- </a:t>
            </a:r>
            <a:r>
              <a:rPr lang="bg-BG" b="1" dirty="0" smtClean="0"/>
              <a:t>ЕТ или едноличен търговец</a:t>
            </a:r>
            <a:r>
              <a:rPr lang="bg-BG" dirty="0" smtClean="0"/>
              <a:t> - всяко дееспособно физическо лице с местожителство в страната, без изискване за капитал;</a:t>
            </a:r>
            <a:br>
              <a:rPr lang="bg-BG" dirty="0" smtClean="0"/>
            </a:br>
            <a:endParaRPr lang="bg-BG" dirty="0" smtClean="0"/>
          </a:p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- </a:t>
            </a:r>
            <a:r>
              <a:rPr lang="bg-BG" b="1" dirty="0" smtClean="0"/>
              <a:t>Търговски дружества</a:t>
            </a:r>
            <a:r>
              <a:rPr lang="bg-BG" dirty="0" smtClean="0"/>
              <a:t>:</a:t>
            </a:r>
          </a:p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 1. СД (събирателното дружество);</a:t>
            </a:r>
            <a:br>
              <a:rPr lang="bg-BG" dirty="0" smtClean="0"/>
            </a:br>
            <a:r>
              <a:rPr lang="bg-BG" dirty="0" smtClean="0"/>
              <a:t> 2. КД (командитното дружество);</a:t>
            </a:r>
            <a:br>
              <a:rPr lang="bg-BG" dirty="0" smtClean="0"/>
            </a:br>
            <a:r>
              <a:rPr lang="bg-BG" dirty="0" smtClean="0"/>
              <a:t> 3. ООД (дружеството с ограничена отговорност);</a:t>
            </a:r>
            <a:br>
              <a:rPr lang="bg-BG" dirty="0" smtClean="0"/>
            </a:br>
            <a:r>
              <a:rPr lang="bg-BG" dirty="0" smtClean="0"/>
              <a:t> 4. АД (акционерното дружество);</a:t>
            </a:r>
            <a:br>
              <a:rPr lang="bg-BG" dirty="0" smtClean="0"/>
            </a:br>
            <a:r>
              <a:rPr lang="bg-BG" dirty="0" smtClean="0"/>
              <a:t> 5. КДА (командитното дружество с акции).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7624" y="319150"/>
            <a:ext cx="8229600" cy="1143000"/>
          </a:xfrm>
        </p:spPr>
        <p:txBody>
          <a:bodyPr>
            <a:normAutofit/>
          </a:bodyPr>
          <a:lstStyle/>
          <a:p>
            <a:r>
              <a:rPr lang="bg-BG" sz="3200" dirty="0" smtClean="0">
                <a:effectLst/>
              </a:rPr>
              <a:t>Видове търговци и дружества </a:t>
            </a:r>
            <a:endParaRPr lang="bg-BG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07806"/>
            <a:ext cx="2568740" cy="170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11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0031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Не определяй минимален капитал от 2 лв. Това ще ти попречи да го разделиш ефективно и е вероятно впоследствие да се наложи да го увеличаваш</a:t>
            </a:r>
            <a:r>
              <a:rPr lang="ru-RU" dirty="0" smtClean="0"/>
              <a:t>.</a:t>
            </a:r>
          </a:p>
          <a:p>
            <a:pPr marL="109728" indent="0" algn="just">
              <a:buNone/>
            </a:pPr>
            <a:endParaRPr lang="ru-RU" dirty="0"/>
          </a:p>
          <a:p>
            <a:pPr algn="just"/>
            <a:r>
              <a:rPr lang="ru-RU" dirty="0"/>
              <a:t>Не определяй и твърде висок капитал, само за да изглежда по-добре фирмата в Търговския регистър. Ако нищо не налага фирмата да има висок, капитал, няма нужда от такъв. Капиталът трябва единствено реално да отразява отношенията между съдружниците и да позволява лесни промени.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415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Грешките, които </a:t>
            </a:r>
            <a:r>
              <a:rPr lang="ru-RU" sz="3100" dirty="0" smtClean="0"/>
              <a:t>не</a:t>
            </a:r>
            <a:br>
              <a:rPr lang="ru-RU" sz="3100" dirty="0" smtClean="0"/>
            </a:br>
            <a:r>
              <a:rPr lang="ru-RU" sz="3100" dirty="0" smtClean="0"/>
              <a:t>трябва </a:t>
            </a:r>
            <a:r>
              <a:rPr lang="ru-RU" sz="3100" dirty="0"/>
              <a:t>да </a:t>
            </a:r>
            <a:r>
              <a:rPr lang="ru-RU" sz="3100" dirty="0" smtClean="0"/>
              <a:t>допуснеш.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2969336" cy="147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68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Определи капитал в размер на 100 лв. и го раздели на 100 равни дяла. Така ще може много интуитивно капиталът да се разделя на проценти, тъй като един дял е равен точно на 1 лв. и също така на точно 1 %. 100 лв. е минималната сума сума, която позволява такава гъвкавост. Ако искаш капиталът да е по-голям, то все пак е добре да го разделиш на 100 дяла като важното е да запомниш, че всеки дял задължително е цяло число в лева, т.е. може да бъде 1 лв. или 2 лв., но не и 1,5 лв.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338328"/>
            <a:ext cx="8229600" cy="1143000"/>
          </a:xfrm>
        </p:spPr>
        <p:txBody>
          <a:bodyPr>
            <a:normAutofit/>
          </a:bodyPr>
          <a:lstStyle/>
          <a:p>
            <a:r>
              <a:rPr lang="bg-BG" sz="2800" dirty="0" smtClean="0"/>
              <a:t>Тарикатлък!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6652"/>
            <a:ext cx="2645746" cy="151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24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91243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Съдружниците</a:t>
            </a:r>
            <a:r>
              <a:rPr lang="en-US" dirty="0"/>
              <a:t> </a:t>
            </a:r>
            <a:r>
              <a:rPr lang="en-US" dirty="0" err="1"/>
              <a:t>притежават</a:t>
            </a:r>
            <a:r>
              <a:rPr lang="en-US" dirty="0"/>
              <a:t> </a:t>
            </a:r>
            <a:r>
              <a:rPr lang="en-US" dirty="0" err="1"/>
              <a:t>дружествен</a:t>
            </a:r>
            <a:r>
              <a:rPr lang="en-US" dirty="0"/>
              <a:t> </a:t>
            </a:r>
            <a:r>
              <a:rPr lang="en-US" dirty="0" err="1"/>
              <a:t>дял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имуществото</a:t>
            </a:r>
            <a:r>
              <a:rPr lang="en-US" dirty="0"/>
              <a:t> на </a:t>
            </a:r>
            <a:r>
              <a:rPr lang="en-US" dirty="0" err="1"/>
              <a:t>дружеството</a:t>
            </a:r>
            <a:r>
              <a:rPr lang="en-US" dirty="0"/>
              <a:t>, </a:t>
            </a:r>
            <a:r>
              <a:rPr lang="en-US" dirty="0" err="1"/>
              <a:t>пропорционален</a:t>
            </a:r>
            <a:r>
              <a:rPr lang="en-US" dirty="0"/>
              <a:t> на </a:t>
            </a:r>
            <a:r>
              <a:rPr lang="en-US" dirty="0" err="1"/>
              <a:t>техния</a:t>
            </a:r>
            <a:r>
              <a:rPr lang="en-US" dirty="0"/>
              <a:t> </a:t>
            </a:r>
            <a:r>
              <a:rPr lang="en-US" dirty="0" err="1"/>
              <a:t>дял</a:t>
            </a:r>
            <a:r>
              <a:rPr lang="en-US" dirty="0"/>
              <a:t> в </a:t>
            </a:r>
            <a:r>
              <a:rPr lang="en-US" dirty="0" err="1"/>
              <a:t>капитала</a:t>
            </a:r>
            <a:r>
              <a:rPr lang="en-US" dirty="0"/>
              <a:t>, </a:t>
            </a:r>
            <a:r>
              <a:rPr lang="en-US" dirty="0" err="1"/>
              <a:t>ако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е </a:t>
            </a:r>
            <a:r>
              <a:rPr lang="en-US" dirty="0" err="1"/>
              <a:t>уговорено</a:t>
            </a:r>
            <a:r>
              <a:rPr lang="en-US" dirty="0"/>
              <a:t> </a:t>
            </a:r>
            <a:r>
              <a:rPr lang="en-US" dirty="0" err="1"/>
              <a:t>друго</a:t>
            </a:r>
            <a:r>
              <a:rPr lang="en-US" dirty="0"/>
              <a:t>. </a:t>
            </a:r>
            <a:r>
              <a:rPr lang="en-US" dirty="0" err="1"/>
              <a:t>Ако</a:t>
            </a:r>
            <a:r>
              <a:rPr lang="en-US" dirty="0"/>
              <a:t> </a:t>
            </a:r>
            <a:r>
              <a:rPr lang="en-US" dirty="0" err="1"/>
              <a:t>дружество</a:t>
            </a:r>
            <a:r>
              <a:rPr lang="en-US" dirty="0"/>
              <a:t> е </a:t>
            </a:r>
            <a:r>
              <a:rPr lang="en-US" dirty="0" err="1"/>
              <a:t>регистрирано</a:t>
            </a:r>
            <a:r>
              <a:rPr lang="en-US" dirty="0"/>
              <a:t> с </a:t>
            </a:r>
            <a:r>
              <a:rPr lang="en-US" dirty="0" err="1"/>
              <a:t>капитал</a:t>
            </a:r>
            <a:r>
              <a:rPr lang="en-US" dirty="0"/>
              <a:t> 100 </a:t>
            </a:r>
            <a:r>
              <a:rPr lang="en-US" dirty="0" err="1"/>
              <a:t>лв</a:t>
            </a:r>
            <a:r>
              <a:rPr lang="en-US" dirty="0"/>
              <a:t>. и </a:t>
            </a:r>
            <a:r>
              <a:rPr lang="en-US" dirty="0" err="1"/>
              <a:t>двама</a:t>
            </a:r>
            <a:r>
              <a:rPr lang="en-US" dirty="0"/>
              <a:t> </a:t>
            </a:r>
            <a:r>
              <a:rPr lang="en-US" dirty="0" err="1"/>
              <a:t>съдружници</a:t>
            </a:r>
            <a:r>
              <a:rPr lang="en-US" dirty="0"/>
              <a:t> </a:t>
            </a:r>
            <a:r>
              <a:rPr lang="en-US" dirty="0" err="1"/>
              <a:t>притежават</a:t>
            </a:r>
            <a:r>
              <a:rPr lang="en-US" dirty="0"/>
              <a:t> </a:t>
            </a:r>
            <a:r>
              <a:rPr lang="en-US" dirty="0" err="1"/>
              <a:t>дялове</a:t>
            </a:r>
            <a:r>
              <a:rPr lang="en-US" dirty="0"/>
              <a:t> за 60лв. и 40лв., </a:t>
            </a:r>
            <a:r>
              <a:rPr lang="en-US" dirty="0" err="1"/>
              <a:t>но</a:t>
            </a:r>
            <a:r>
              <a:rPr lang="en-US" dirty="0"/>
              <a:t> след </a:t>
            </a:r>
            <a:r>
              <a:rPr lang="en-US" dirty="0" err="1"/>
              <a:t>няколко</a:t>
            </a:r>
            <a:r>
              <a:rPr lang="en-US" dirty="0"/>
              <a:t> </a:t>
            </a:r>
            <a:r>
              <a:rPr lang="en-US" dirty="0" err="1"/>
              <a:t>години</a:t>
            </a:r>
            <a:r>
              <a:rPr lang="en-US" dirty="0"/>
              <a:t> </a:t>
            </a:r>
            <a:r>
              <a:rPr lang="en-US" dirty="0" err="1"/>
              <a:t>работа</a:t>
            </a:r>
            <a:r>
              <a:rPr lang="en-US" dirty="0"/>
              <a:t> </a:t>
            </a:r>
            <a:r>
              <a:rPr lang="en-US" dirty="0" err="1"/>
              <a:t>дружеството</a:t>
            </a:r>
            <a:r>
              <a:rPr lang="en-US" dirty="0"/>
              <a:t> е </a:t>
            </a:r>
            <a:r>
              <a:rPr lang="en-US" dirty="0" err="1"/>
              <a:t>реализирало</a:t>
            </a:r>
            <a:r>
              <a:rPr lang="en-US" dirty="0"/>
              <a:t> </a:t>
            </a:r>
            <a:r>
              <a:rPr lang="en-US" dirty="0" err="1"/>
              <a:t>печалба</a:t>
            </a:r>
            <a:r>
              <a:rPr lang="en-US" dirty="0"/>
              <a:t> и 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dirty="0" err="1"/>
              <a:t>натрупани</a:t>
            </a:r>
            <a:r>
              <a:rPr lang="en-US" dirty="0"/>
              <a:t> </a:t>
            </a:r>
            <a:r>
              <a:rPr lang="en-US" dirty="0" err="1"/>
              <a:t>активи</a:t>
            </a:r>
            <a:r>
              <a:rPr lang="en-US" dirty="0"/>
              <a:t> за 100 000 </a:t>
            </a:r>
            <a:r>
              <a:rPr lang="en-US" dirty="0" err="1"/>
              <a:t>лв</a:t>
            </a:r>
            <a:r>
              <a:rPr lang="en-US" dirty="0"/>
              <a:t>.,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първия</a:t>
            </a:r>
            <a:r>
              <a:rPr lang="en-US" dirty="0"/>
              <a:t> </a:t>
            </a:r>
            <a:r>
              <a:rPr lang="en-US" dirty="0" err="1"/>
              <a:t>съдружник</a:t>
            </a:r>
            <a:r>
              <a:rPr lang="en-US" dirty="0"/>
              <a:t> </a:t>
            </a:r>
            <a:r>
              <a:rPr lang="en-US" dirty="0" err="1"/>
              <a:t>ще</a:t>
            </a:r>
            <a:r>
              <a:rPr lang="en-US" dirty="0"/>
              <a:t> 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dirty="0" err="1"/>
              <a:t>дял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имуществото</a:t>
            </a:r>
            <a:r>
              <a:rPr lang="en-US" dirty="0"/>
              <a:t> на </a:t>
            </a:r>
            <a:r>
              <a:rPr lang="en-US" dirty="0" err="1"/>
              <a:t>дружеството</a:t>
            </a:r>
            <a:r>
              <a:rPr lang="en-US" dirty="0"/>
              <a:t> в </a:t>
            </a:r>
            <a:r>
              <a:rPr lang="en-US" dirty="0" err="1"/>
              <a:t>размер</a:t>
            </a:r>
            <a:r>
              <a:rPr lang="en-US" dirty="0"/>
              <a:t> на 60 000 </a:t>
            </a:r>
            <a:r>
              <a:rPr lang="en-US" dirty="0" err="1"/>
              <a:t>лв</a:t>
            </a:r>
            <a:r>
              <a:rPr lang="en-US" dirty="0"/>
              <a:t>., а </a:t>
            </a:r>
            <a:r>
              <a:rPr lang="en-US" dirty="0" err="1"/>
              <a:t>втория</a:t>
            </a:r>
            <a:r>
              <a:rPr lang="en-US" dirty="0"/>
              <a:t> – 40 000 </a:t>
            </a:r>
            <a:r>
              <a:rPr lang="en-US" dirty="0" err="1"/>
              <a:t>лв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</a:rPr>
              <a:t>Д</a:t>
            </a:r>
            <a:r>
              <a:rPr lang="ru-RU" sz="3200" dirty="0" smtClean="0">
                <a:effectLst/>
              </a:rPr>
              <a:t>ял </a:t>
            </a:r>
            <a:r>
              <a:rPr lang="ru-RU" sz="3200" dirty="0">
                <a:effectLst/>
              </a:rPr>
              <a:t>от имуществото на </a:t>
            </a:r>
            <a:r>
              <a:rPr lang="ru-RU" sz="3200" dirty="0" smtClean="0">
                <a:effectLst/>
              </a:rPr>
              <a:t>дружеството.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2474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297" y="206084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Дружествен</a:t>
            </a:r>
            <a:r>
              <a:rPr lang="en-US" dirty="0"/>
              <a:t> </a:t>
            </a:r>
            <a:r>
              <a:rPr lang="en-US" dirty="0" err="1"/>
              <a:t>дял</a:t>
            </a:r>
            <a:r>
              <a:rPr lang="en-US" dirty="0"/>
              <a:t> </a:t>
            </a:r>
            <a:r>
              <a:rPr lang="en-US" dirty="0" err="1"/>
              <a:t>може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се </a:t>
            </a:r>
            <a:r>
              <a:rPr lang="en-US" dirty="0" err="1"/>
              <a:t>прехвърля</a:t>
            </a:r>
            <a:r>
              <a:rPr lang="en-US" dirty="0"/>
              <a:t> и </a:t>
            </a:r>
            <a:r>
              <a:rPr lang="en-US" dirty="0" err="1"/>
              <a:t>наследява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Със</a:t>
            </a:r>
            <a:r>
              <a:rPr lang="en-US" dirty="0"/>
              <a:t> </a:t>
            </a:r>
            <a:r>
              <a:rPr lang="en-US" dirty="0" err="1"/>
              <a:t>съгласието</a:t>
            </a:r>
            <a:r>
              <a:rPr lang="en-US" dirty="0"/>
              <a:t> на </a:t>
            </a:r>
            <a:r>
              <a:rPr lang="en-US" dirty="0" err="1"/>
              <a:t>съдружниците</a:t>
            </a:r>
            <a:r>
              <a:rPr lang="en-US" dirty="0"/>
              <a:t> се </a:t>
            </a:r>
            <a:r>
              <a:rPr lang="en-US" dirty="0" err="1"/>
              <a:t>допуска</a:t>
            </a:r>
            <a:r>
              <a:rPr lang="en-US" dirty="0"/>
              <a:t> и </a:t>
            </a:r>
            <a:r>
              <a:rPr lang="en-US" dirty="0" err="1"/>
              <a:t>разделянето</a:t>
            </a:r>
            <a:r>
              <a:rPr lang="en-US" dirty="0"/>
              <a:t> на </a:t>
            </a:r>
            <a:r>
              <a:rPr lang="en-US" dirty="0" err="1"/>
              <a:t>един</a:t>
            </a:r>
            <a:r>
              <a:rPr lang="en-US" dirty="0"/>
              <a:t> </a:t>
            </a:r>
            <a:r>
              <a:rPr lang="en-US" dirty="0" err="1"/>
              <a:t>дружествен</a:t>
            </a:r>
            <a:r>
              <a:rPr lang="en-US" dirty="0"/>
              <a:t> </a:t>
            </a:r>
            <a:r>
              <a:rPr lang="en-US" dirty="0" err="1"/>
              <a:t>дял</a:t>
            </a:r>
            <a:r>
              <a:rPr lang="en-US" dirty="0"/>
              <a:t>. </a:t>
            </a:r>
            <a:r>
              <a:rPr lang="en-US" dirty="0" err="1"/>
              <a:t>Когато</a:t>
            </a:r>
            <a:r>
              <a:rPr lang="en-US" dirty="0"/>
              <a:t> </a:t>
            </a:r>
            <a:r>
              <a:rPr lang="en-US" dirty="0" err="1"/>
              <a:t>един</a:t>
            </a:r>
            <a:r>
              <a:rPr lang="en-US" dirty="0"/>
              <a:t> </a:t>
            </a:r>
            <a:r>
              <a:rPr lang="en-US" dirty="0" err="1"/>
              <a:t>дял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капитала</a:t>
            </a:r>
            <a:r>
              <a:rPr lang="en-US" dirty="0"/>
              <a:t> </a:t>
            </a:r>
            <a:r>
              <a:rPr lang="en-US" dirty="0" err="1"/>
              <a:t>принадлежи</a:t>
            </a:r>
            <a:r>
              <a:rPr lang="en-US" dirty="0"/>
              <a:t> на </a:t>
            </a:r>
            <a:r>
              <a:rPr lang="en-US" dirty="0" err="1"/>
              <a:t>няколко</a:t>
            </a:r>
            <a:r>
              <a:rPr lang="en-US" dirty="0"/>
              <a:t> лица, </a:t>
            </a:r>
            <a:r>
              <a:rPr lang="en-US" dirty="0" err="1"/>
              <a:t>те</a:t>
            </a:r>
            <a:r>
              <a:rPr lang="en-US" dirty="0"/>
              <a:t> </a:t>
            </a:r>
            <a:r>
              <a:rPr lang="en-US" dirty="0" err="1"/>
              <a:t>могат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упражняват</a:t>
            </a:r>
            <a:r>
              <a:rPr lang="en-US" dirty="0"/>
              <a:t> </a:t>
            </a:r>
            <a:r>
              <a:rPr lang="en-US" dirty="0" err="1"/>
              <a:t>правата</a:t>
            </a:r>
            <a:r>
              <a:rPr lang="en-US" dirty="0"/>
              <a:t> по </a:t>
            </a:r>
            <a:r>
              <a:rPr lang="en-US" dirty="0" err="1"/>
              <a:t>него</a:t>
            </a:r>
            <a:r>
              <a:rPr lang="en-US" dirty="0"/>
              <a:t> </a:t>
            </a:r>
            <a:r>
              <a:rPr lang="en-US" dirty="0" err="1"/>
              <a:t>само</a:t>
            </a:r>
            <a:r>
              <a:rPr lang="en-US" dirty="0"/>
              <a:t> </a:t>
            </a:r>
            <a:r>
              <a:rPr lang="en-US" dirty="0" err="1"/>
              <a:t>съвместно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определят</a:t>
            </a:r>
            <a:r>
              <a:rPr lang="en-US" dirty="0"/>
              <a:t> </a:t>
            </a:r>
            <a:r>
              <a:rPr lang="en-US" dirty="0" err="1"/>
              <a:t>лице</a:t>
            </a:r>
            <a:r>
              <a:rPr lang="en-US" dirty="0"/>
              <a:t>, което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ги</a:t>
            </a:r>
            <a:r>
              <a:rPr lang="en-US" dirty="0"/>
              <a:t> </a:t>
            </a:r>
            <a:r>
              <a:rPr lang="en-US" dirty="0" err="1"/>
              <a:t>представлява</a:t>
            </a:r>
            <a:r>
              <a:rPr lang="en-US" dirty="0"/>
              <a:t>. </a:t>
            </a:r>
            <a:r>
              <a:rPr lang="en-US" dirty="0" err="1"/>
              <a:t>Съпритежателите</a:t>
            </a:r>
            <a:r>
              <a:rPr lang="en-US" dirty="0"/>
              <a:t> на </a:t>
            </a:r>
            <a:r>
              <a:rPr lang="en-US" dirty="0" err="1"/>
              <a:t>дела</a:t>
            </a:r>
            <a:r>
              <a:rPr lang="en-US" dirty="0"/>
              <a:t> </a:t>
            </a:r>
            <a:r>
              <a:rPr lang="en-US" dirty="0" err="1"/>
              <a:t>отговарят</a:t>
            </a:r>
            <a:r>
              <a:rPr lang="en-US" dirty="0"/>
              <a:t> </a:t>
            </a:r>
            <a:r>
              <a:rPr lang="en-US" dirty="0" err="1"/>
              <a:t>солидарно</a:t>
            </a:r>
            <a:r>
              <a:rPr lang="en-US" dirty="0"/>
              <a:t> за </a:t>
            </a:r>
            <a:r>
              <a:rPr lang="en-US" dirty="0" err="1"/>
              <a:t>задълженията</a:t>
            </a:r>
            <a:r>
              <a:rPr lang="en-US" dirty="0"/>
              <a:t> по </a:t>
            </a:r>
            <a:r>
              <a:rPr lang="en-US" dirty="0" err="1"/>
              <a:t>този</a:t>
            </a:r>
            <a:r>
              <a:rPr lang="en-US" dirty="0"/>
              <a:t> </a:t>
            </a:r>
            <a:r>
              <a:rPr lang="en-US" dirty="0" err="1"/>
              <a:t>дял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717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</a:rPr>
              <a:t>Наследяване на 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дялове </a:t>
            </a:r>
            <a:r>
              <a:rPr lang="ru-RU" sz="3200" dirty="0">
                <a:effectLst/>
              </a:rPr>
              <a:t>от капитал на ООД:</a:t>
            </a:r>
            <a:br>
              <a:rPr lang="ru-RU" sz="3200" dirty="0">
                <a:effectLst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3448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1556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err="1"/>
              <a:t>може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се </a:t>
            </a:r>
            <a:r>
              <a:rPr lang="en-US" dirty="0" err="1"/>
              <a:t>учреди</a:t>
            </a:r>
            <a:r>
              <a:rPr lang="en-US" dirty="0"/>
              <a:t> по </a:t>
            </a:r>
            <a:r>
              <a:rPr lang="en-US" dirty="0" err="1"/>
              <a:t>два</a:t>
            </a:r>
            <a:r>
              <a:rPr lang="en-US" dirty="0"/>
              <a:t> </a:t>
            </a:r>
            <a:r>
              <a:rPr lang="en-US" dirty="0" err="1"/>
              <a:t>начина</a:t>
            </a:r>
            <a:r>
              <a:rPr lang="en-US" dirty="0"/>
              <a:t>: </a:t>
            </a:r>
            <a:r>
              <a:rPr lang="en-US" dirty="0" err="1"/>
              <a:t>чрез</a:t>
            </a:r>
            <a:r>
              <a:rPr lang="en-US" dirty="0"/>
              <a:t> </a:t>
            </a:r>
            <a:r>
              <a:rPr lang="en-US" dirty="0" err="1"/>
              <a:t>подписка</a:t>
            </a:r>
            <a:r>
              <a:rPr lang="en-US" dirty="0"/>
              <a:t> ¬ </a:t>
            </a:r>
            <a:r>
              <a:rPr lang="en-US" dirty="0" err="1"/>
              <a:t>всяко</a:t>
            </a:r>
            <a:r>
              <a:rPr lang="en-US" dirty="0"/>
              <a:t> </a:t>
            </a:r>
            <a:r>
              <a:rPr lang="en-US" dirty="0" err="1"/>
              <a:t>лице</a:t>
            </a:r>
            <a:r>
              <a:rPr lang="en-US" dirty="0"/>
              <a:t> </a:t>
            </a:r>
            <a:r>
              <a:rPr lang="en-US" dirty="0" err="1"/>
              <a:t>може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запише</a:t>
            </a:r>
            <a:r>
              <a:rPr lang="en-US" dirty="0"/>
              <a:t> </a:t>
            </a:r>
            <a:r>
              <a:rPr lang="en-US" dirty="0" err="1"/>
              <a:t>акция</a:t>
            </a:r>
            <a:r>
              <a:rPr lang="en-US" dirty="0"/>
              <a:t> </a:t>
            </a:r>
            <a:r>
              <a:rPr lang="en-US" dirty="0" err="1"/>
              <a:t>срещу</a:t>
            </a:r>
            <a:r>
              <a:rPr lang="en-US" dirty="0"/>
              <a:t> </a:t>
            </a:r>
            <a:r>
              <a:rPr lang="en-US" dirty="0" err="1"/>
              <a:t>направена</a:t>
            </a:r>
            <a:r>
              <a:rPr lang="en-US" dirty="0"/>
              <a:t> </a:t>
            </a:r>
            <a:r>
              <a:rPr lang="en-US" dirty="0" err="1"/>
              <a:t>вноска</a:t>
            </a:r>
            <a:r>
              <a:rPr lang="en-US" dirty="0"/>
              <a:t> (</a:t>
            </a:r>
            <a:r>
              <a:rPr lang="en-US" dirty="0" err="1"/>
              <a:t>парична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непарична</a:t>
            </a:r>
            <a:r>
              <a:rPr lang="en-US" dirty="0"/>
              <a:t>) и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en-US" dirty="0" err="1"/>
              <a:t>подписка</a:t>
            </a:r>
            <a:r>
              <a:rPr lang="en-US" dirty="0"/>
              <a:t> - </a:t>
            </a:r>
            <a:r>
              <a:rPr lang="en-US" dirty="0" err="1"/>
              <a:t>две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повече</a:t>
            </a:r>
            <a:r>
              <a:rPr lang="en-US" dirty="0"/>
              <a:t> лица </a:t>
            </a:r>
            <a:r>
              <a:rPr lang="en-US" dirty="0" err="1"/>
              <a:t>записват</a:t>
            </a:r>
            <a:r>
              <a:rPr lang="en-US" dirty="0"/>
              <a:t> </a:t>
            </a:r>
            <a:r>
              <a:rPr lang="en-US" dirty="0" err="1"/>
              <a:t>капитала</a:t>
            </a:r>
            <a:r>
              <a:rPr lang="en-US" dirty="0"/>
              <a:t> на </a:t>
            </a:r>
            <a:r>
              <a:rPr lang="en-US" dirty="0" err="1"/>
              <a:t>акционерното</a:t>
            </a:r>
            <a:r>
              <a:rPr lang="en-US" dirty="0"/>
              <a:t> </a:t>
            </a:r>
            <a:r>
              <a:rPr lang="en-US" dirty="0" err="1"/>
              <a:t>дружество</a:t>
            </a:r>
            <a:r>
              <a:rPr lang="en-US" dirty="0"/>
              <a:t>. </a:t>
            </a:r>
            <a:r>
              <a:rPr lang="en-US" dirty="0" err="1"/>
              <a:t>Капиталът</a:t>
            </a:r>
            <a:r>
              <a:rPr lang="en-US" dirty="0"/>
              <a:t> на АД е </a:t>
            </a:r>
            <a:r>
              <a:rPr lang="en-US" dirty="0" err="1"/>
              <a:t>разделен</a:t>
            </a:r>
            <a:r>
              <a:rPr lang="en-US" dirty="0"/>
              <a:t> на </a:t>
            </a:r>
            <a:r>
              <a:rPr lang="en-US" dirty="0" err="1"/>
              <a:t>акции</a:t>
            </a:r>
            <a:r>
              <a:rPr lang="en-US" dirty="0"/>
              <a:t>. </a:t>
            </a:r>
            <a:r>
              <a:rPr lang="en-US" dirty="0" err="1"/>
              <a:t>Дружеството</a:t>
            </a:r>
            <a:r>
              <a:rPr lang="en-US" dirty="0"/>
              <a:t> </a:t>
            </a:r>
            <a:r>
              <a:rPr lang="en-US" dirty="0" err="1"/>
              <a:t>отговаря</a:t>
            </a:r>
            <a:r>
              <a:rPr lang="en-US" dirty="0"/>
              <a:t> към </a:t>
            </a:r>
            <a:r>
              <a:rPr lang="en-US" dirty="0" err="1"/>
              <a:t>кредиторите</a:t>
            </a:r>
            <a:r>
              <a:rPr lang="en-US" dirty="0"/>
              <a:t> с </a:t>
            </a:r>
            <a:r>
              <a:rPr lang="en-US" dirty="0" err="1"/>
              <a:t>имуществото</a:t>
            </a:r>
            <a:r>
              <a:rPr lang="en-US" dirty="0"/>
              <a:t> </a:t>
            </a:r>
            <a:r>
              <a:rPr lang="en-US" dirty="0" err="1"/>
              <a:t>си</a:t>
            </a:r>
            <a:r>
              <a:rPr lang="en-US" dirty="0"/>
              <a:t>. </a:t>
            </a:r>
            <a:r>
              <a:rPr lang="en-US" dirty="0" err="1"/>
              <a:t>Минималният</a:t>
            </a:r>
            <a:r>
              <a:rPr lang="en-US" dirty="0"/>
              <a:t> </a:t>
            </a:r>
            <a:r>
              <a:rPr lang="en-US" dirty="0" err="1"/>
              <a:t>изискуем</a:t>
            </a:r>
            <a:r>
              <a:rPr lang="en-US" dirty="0"/>
              <a:t> </a:t>
            </a:r>
            <a:r>
              <a:rPr lang="en-US" dirty="0" err="1"/>
              <a:t>капитал</a:t>
            </a:r>
            <a:r>
              <a:rPr lang="en-US" dirty="0"/>
              <a:t> е 50 000 </a:t>
            </a:r>
            <a:r>
              <a:rPr lang="en-US" dirty="0" err="1"/>
              <a:t>лв</a:t>
            </a:r>
            <a:r>
              <a:rPr lang="en-US" dirty="0"/>
              <a:t>.</a:t>
            </a:r>
            <a:br>
              <a:rPr lang="en-US" dirty="0"/>
            </a:br>
            <a:r>
              <a:rPr lang="bg-BG" dirty="0" smtClean="0"/>
              <a:t>- </a:t>
            </a:r>
            <a:r>
              <a:rPr lang="en-US" b="1" dirty="0" err="1" smtClean="0"/>
              <a:t>Еднолично</a:t>
            </a:r>
            <a:r>
              <a:rPr lang="en-US" b="1" dirty="0" smtClean="0"/>
              <a:t> </a:t>
            </a:r>
            <a:r>
              <a:rPr lang="en-US" b="1" dirty="0" err="1"/>
              <a:t>Акционерно</a:t>
            </a:r>
            <a:r>
              <a:rPr lang="en-US" b="1" dirty="0"/>
              <a:t> </a:t>
            </a:r>
            <a:r>
              <a:rPr lang="en-US" b="1" dirty="0" err="1"/>
              <a:t>дружество</a:t>
            </a:r>
            <a:r>
              <a:rPr lang="en-US" b="1" dirty="0"/>
              <a:t> - ЕАД</a:t>
            </a:r>
            <a:r>
              <a:rPr lang="en-US" dirty="0"/>
              <a:t> - </a:t>
            </a:r>
            <a:r>
              <a:rPr lang="en-US" dirty="0" err="1"/>
              <a:t>образува</a:t>
            </a:r>
            <a:r>
              <a:rPr lang="en-US" dirty="0"/>
              <a:t> се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едно</a:t>
            </a:r>
            <a:r>
              <a:rPr lang="en-US" dirty="0"/>
              <a:t> </a:t>
            </a:r>
            <a:r>
              <a:rPr lang="en-US" dirty="0" err="1"/>
              <a:t>лице</a:t>
            </a:r>
            <a:r>
              <a:rPr lang="en-US" dirty="0"/>
              <a:t>, </a:t>
            </a:r>
            <a:r>
              <a:rPr lang="en-US" dirty="0" err="1"/>
              <a:t>т.е</a:t>
            </a:r>
            <a:r>
              <a:rPr lang="en-US" dirty="0"/>
              <a:t>. </a:t>
            </a:r>
            <a:r>
              <a:rPr lang="en-US" dirty="0" err="1"/>
              <a:t>това</a:t>
            </a:r>
            <a:r>
              <a:rPr lang="en-US" dirty="0"/>
              <a:t> </a:t>
            </a:r>
            <a:r>
              <a:rPr lang="en-US" dirty="0" err="1"/>
              <a:t>физическо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юридическо</a:t>
            </a:r>
            <a:r>
              <a:rPr lang="en-US" dirty="0"/>
              <a:t> </a:t>
            </a:r>
            <a:r>
              <a:rPr lang="en-US" dirty="0" err="1"/>
              <a:t>лице</a:t>
            </a:r>
            <a:r>
              <a:rPr lang="en-US" dirty="0"/>
              <a:t> е </a:t>
            </a:r>
            <a:r>
              <a:rPr lang="en-US" dirty="0" err="1"/>
              <a:t>Едноличен</a:t>
            </a:r>
            <a:r>
              <a:rPr lang="en-US" dirty="0"/>
              <a:t> </a:t>
            </a:r>
            <a:r>
              <a:rPr lang="en-US" dirty="0" err="1"/>
              <a:t>собственик</a:t>
            </a:r>
            <a:r>
              <a:rPr lang="en-US" dirty="0"/>
              <a:t> на </a:t>
            </a:r>
            <a:r>
              <a:rPr lang="en-US" dirty="0" err="1"/>
              <a:t>капитала</a:t>
            </a:r>
            <a:r>
              <a:rPr lang="en-US" dirty="0"/>
              <a:t>. </a:t>
            </a:r>
            <a:r>
              <a:rPr lang="en-US" dirty="0" err="1"/>
              <a:t>Комптетентността</a:t>
            </a:r>
            <a:r>
              <a:rPr lang="en-US" dirty="0"/>
              <a:t> на ОСА се </a:t>
            </a:r>
            <a:r>
              <a:rPr lang="en-US" dirty="0" err="1"/>
              <a:t>решава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Едноличния</a:t>
            </a:r>
            <a:r>
              <a:rPr lang="en-US" dirty="0"/>
              <a:t> </a:t>
            </a:r>
            <a:r>
              <a:rPr lang="en-US" dirty="0" err="1"/>
              <a:t>собственик</a:t>
            </a:r>
            <a:r>
              <a:rPr lang="en-US" dirty="0"/>
              <a:t> на </a:t>
            </a:r>
            <a:r>
              <a:rPr lang="en-US" dirty="0" err="1"/>
              <a:t>капитала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effectLst/>
              </a:rPr>
              <a:t>Акционерно</a:t>
            </a:r>
            <a:r>
              <a:rPr lang="en-US" sz="2800" dirty="0">
                <a:effectLst/>
              </a:rPr>
              <a:t> </a:t>
            </a:r>
            <a:r>
              <a:rPr lang="en-US" sz="2800" dirty="0" err="1" smtClean="0">
                <a:effectLst/>
              </a:rPr>
              <a:t>дружество</a:t>
            </a:r>
            <a:r>
              <a:rPr lang="bg-BG" sz="2800" dirty="0" smtClean="0">
                <a:effectLst/>
              </a:rPr>
              <a:t/>
            </a:r>
            <a:br>
              <a:rPr lang="bg-BG" sz="2800" dirty="0" smtClean="0">
                <a:effectLst/>
              </a:rPr>
            </a:br>
            <a:r>
              <a:rPr lang="en-US" sz="2800" dirty="0" smtClean="0">
                <a:effectLst/>
              </a:rPr>
              <a:t> </a:t>
            </a:r>
            <a:r>
              <a:rPr lang="en-US" sz="2800" dirty="0">
                <a:effectLst/>
              </a:rPr>
              <a:t>– АД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0952"/>
            <a:ext cx="2304256" cy="169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0989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772816"/>
            <a:ext cx="8507288" cy="52600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/>
              <a:t>Акционерните</a:t>
            </a:r>
            <a:r>
              <a:rPr lang="en-US" dirty="0"/>
              <a:t> </a:t>
            </a:r>
            <a:r>
              <a:rPr lang="en-US" dirty="0" err="1"/>
              <a:t>дружества</a:t>
            </a:r>
            <a:r>
              <a:rPr lang="en-US" dirty="0"/>
              <a:t> имат </a:t>
            </a:r>
            <a:r>
              <a:rPr lang="en-US" dirty="0" err="1"/>
              <a:t>следните</a:t>
            </a:r>
            <a:r>
              <a:rPr lang="en-US" dirty="0"/>
              <a:t> </a:t>
            </a:r>
            <a:r>
              <a:rPr lang="en-US" dirty="0" err="1"/>
              <a:t>органи</a:t>
            </a:r>
            <a:r>
              <a:rPr lang="en-US" dirty="0"/>
              <a:t> на </a:t>
            </a:r>
            <a:r>
              <a:rPr lang="en-US" dirty="0" err="1"/>
              <a:t>управление</a:t>
            </a:r>
            <a:r>
              <a:rPr lang="en-US" dirty="0"/>
              <a:t>: </a:t>
            </a:r>
            <a:r>
              <a:rPr lang="en-US" dirty="0" err="1"/>
              <a:t>общо</a:t>
            </a:r>
            <a:r>
              <a:rPr lang="en-US" dirty="0"/>
              <a:t> </a:t>
            </a:r>
            <a:r>
              <a:rPr lang="en-US" dirty="0" err="1"/>
              <a:t>събрание</a:t>
            </a:r>
            <a:r>
              <a:rPr lang="en-US" dirty="0"/>
              <a:t> на </a:t>
            </a:r>
            <a:r>
              <a:rPr lang="en-US" dirty="0" err="1"/>
              <a:t>акционерите</a:t>
            </a:r>
            <a:r>
              <a:rPr lang="en-US" dirty="0"/>
              <a:t> и </a:t>
            </a:r>
            <a:r>
              <a:rPr lang="en-US" dirty="0" err="1"/>
              <a:t>съвет</a:t>
            </a:r>
            <a:r>
              <a:rPr lang="en-US" dirty="0"/>
              <a:t> на </a:t>
            </a:r>
            <a:r>
              <a:rPr lang="en-US" dirty="0" err="1"/>
              <a:t>директорите</a:t>
            </a:r>
            <a:r>
              <a:rPr lang="en-US" dirty="0"/>
              <a:t> (</a:t>
            </a:r>
            <a:r>
              <a:rPr lang="en-US" dirty="0" err="1"/>
              <a:t>едностепенна</a:t>
            </a:r>
            <a:r>
              <a:rPr lang="en-US" dirty="0"/>
              <a:t> </a:t>
            </a:r>
            <a:r>
              <a:rPr lang="en-US" dirty="0" err="1"/>
              <a:t>система</a:t>
            </a:r>
            <a:r>
              <a:rPr lang="en-US" dirty="0"/>
              <a:t>)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надзорен</a:t>
            </a:r>
            <a:r>
              <a:rPr lang="en-US" dirty="0"/>
              <a:t> </a:t>
            </a:r>
            <a:r>
              <a:rPr lang="en-US" dirty="0" err="1"/>
              <a:t>съвет</a:t>
            </a:r>
            <a:r>
              <a:rPr lang="en-US" dirty="0"/>
              <a:t>, и </a:t>
            </a:r>
            <a:r>
              <a:rPr lang="en-US" dirty="0" err="1"/>
              <a:t>управителен</a:t>
            </a:r>
            <a:r>
              <a:rPr lang="en-US" dirty="0"/>
              <a:t> </a:t>
            </a:r>
            <a:r>
              <a:rPr lang="en-US" dirty="0" err="1"/>
              <a:t>съвет</a:t>
            </a:r>
            <a:r>
              <a:rPr lang="en-US" dirty="0"/>
              <a:t> (</a:t>
            </a:r>
            <a:r>
              <a:rPr lang="en-US" dirty="0" err="1"/>
              <a:t>двустепенна</a:t>
            </a:r>
            <a:r>
              <a:rPr lang="en-US" dirty="0"/>
              <a:t> </a:t>
            </a:r>
            <a:r>
              <a:rPr lang="en-US" dirty="0" err="1"/>
              <a:t>система</a:t>
            </a:r>
            <a:r>
              <a:rPr lang="en-US" dirty="0"/>
              <a:t>).</a:t>
            </a:r>
            <a:br>
              <a:rPr lang="en-US" dirty="0"/>
            </a:br>
            <a:r>
              <a:rPr lang="en-US" dirty="0" err="1"/>
              <a:t>Акциите</a:t>
            </a:r>
            <a:r>
              <a:rPr lang="en-US" dirty="0"/>
              <a:t> </a:t>
            </a:r>
            <a:r>
              <a:rPr lang="en-US" dirty="0" err="1"/>
              <a:t>могат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бъдат</a:t>
            </a:r>
            <a:r>
              <a:rPr lang="en-US" dirty="0"/>
              <a:t> </a:t>
            </a:r>
            <a:r>
              <a:rPr lang="en-US" dirty="0" err="1"/>
              <a:t>поименни</a:t>
            </a:r>
            <a:r>
              <a:rPr lang="en-US" dirty="0"/>
              <a:t> и на </a:t>
            </a:r>
            <a:r>
              <a:rPr lang="en-US" dirty="0" err="1"/>
              <a:t>приносител</a:t>
            </a:r>
            <a:r>
              <a:rPr lang="en-US" dirty="0"/>
              <a:t>. </a:t>
            </a:r>
            <a:r>
              <a:rPr lang="en-US" dirty="0" err="1"/>
              <a:t>Могат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се </a:t>
            </a:r>
            <a:r>
              <a:rPr lang="en-US" dirty="0" err="1"/>
              <a:t>издават</a:t>
            </a:r>
            <a:r>
              <a:rPr lang="en-US" dirty="0"/>
              <a:t> и </a:t>
            </a:r>
            <a:r>
              <a:rPr lang="en-US" dirty="0" err="1"/>
              <a:t>привилегировани</a:t>
            </a:r>
            <a:r>
              <a:rPr lang="en-US" dirty="0"/>
              <a:t> </a:t>
            </a:r>
            <a:r>
              <a:rPr lang="en-US" dirty="0" err="1"/>
              <a:t>акции</a:t>
            </a:r>
            <a:r>
              <a:rPr lang="en-US" dirty="0"/>
              <a:t>. </a:t>
            </a:r>
            <a:r>
              <a:rPr lang="en-US" dirty="0" err="1"/>
              <a:t>Поименните</a:t>
            </a:r>
            <a:r>
              <a:rPr lang="en-US" dirty="0"/>
              <a:t> </a:t>
            </a:r>
            <a:r>
              <a:rPr lang="en-US" dirty="0" err="1"/>
              <a:t>акции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налични</a:t>
            </a:r>
            <a:r>
              <a:rPr lang="en-US" dirty="0"/>
              <a:t> и </a:t>
            </a:r>
            <a:r>
              <a:rPr lang="en-US" dirty="0" err="1"/>
              <a:t>безналични</a:t>
            </a:r>
            <a:r>
              <a:rPr lang="en-US" dirty="0"/>
              <a:t>. </a:t>
            </a:r>
            <a:r>
              <a:rPr lang="en-US" dirty="0" err="1"/>
              <a:t>Акциите</a:t>
            </a:r>
            <a:r>
              <a:rPr lang="en-US" dirty="0"/>
              <a:t> на </a:t>
            </a:r>
            <a:r>
              <a:rPr lang="en-US" dirty="0" err="1"/>
              <a:t>приносител</a:t>
            </a:r>
            <a:r>
              <a:rPr lang="en-US" dirty="0"/>
              <a:t> се </a:t>
            </a:r>
            <a:r>
              <a:rPr lang="en-US" dirty="0" err="1"/>
              <a:t>прехвърлят</a:t>
            </a:r>
            <a:r>
              <a:rPr lang="en-US" dirty="0"/>
              <a:t> и </a:t>
            </a:r>
            <a:r>
              <a:rPr lang="en-US" dirty="0" err="1"/>
              <a:t>залагат</a:t>
            </a:r>
            <a:r>
              <a:rPr lang="en-US" dirty="0"/>
              <a:t> с </a:t>
            </a:r>
            <a:r>
              <a:rPr lang="en-US" dirty="0" err="1"/>
              <a:t>предаването</a:t>
            </a:r>
            <a:r>
              <a:rPr lang="en-US" dirty="0"/>
              <a:t> </a:t>
            </a:r>
            <a:r>
              <a:rPr lang="en-US" dirty="0" err="1"/>
              <a:t>им</a:t>
            </a:r>
            <a:r>
              <a:rPr lang="en-US" dirty="0"/>
              <a:t>.  </a:t>
            </a:r>
            <a:r>
              <a:rPr lang="en-US" dirty="0" err="1"/>
              <a:t>Прехвърлянето</a:t>
            </a:r>
            <a:r>
              <a:rPr lang="en-US" dirty="0"/>
              <a:t> на </a:t>
            </a:r>
            <a:r>
              <a:rPr lang="en-US" dirty="0" err="1"/>
              <a:t>поименните</a:t>
            </a:r>
            <a:r>
              <a:rPr lang="en-US" dirty="0"/>
              <a:t> </a:t>
            </a:r>
            <a:r>
              <a:rPr lang="en-US" dirty="0" err="1"/>
              <a:t>акции</a:t>
            </a:r>
            <a:r>
              <a:rPr lang="en-US" dirty="0"/>
              <a:t> се </a:t>
            </a:r>
            <a:r>
              <a:rPr lang="en-US" dirty="0" err="1"/>
              <a:t>извършва</a:t>
            </a:r>
            <a:r>
              <a:rPr lang="en-US" dirty="0"/>
              <a:t> с </a:t>
            </a:r>
            <a:r>
              <a:rPr lang="en-US" dirty="0" err="1"/>
              <a:t>джиро</a:t>
            </a:r>
            <a:r>
              <a:rPr lang="en-US" dirty="0"/>
              <a:t> и </a:t>
            </a:r>
            <a:r>
              <a:rPr lang="en-US" dirty="0" err="1"/>
              <a:t>трябва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бъде</a:t>
            </a:r>
            <a:r>
              <a:rPr lang="en-US" dirty="0"/>
              <a:t> </a:t>
            </a:r>
            <a:r>
              <a:rPr lang="en-US" dirty="0" err="1"/>
              <a:t>вписано</a:t>
            </a:r>
            <a:r>
              <a:rPr lang="en-US" dirty="0"/>
              <a:t> в </a:t>
            </a:r>
            <a:r>
              <a:rPr lang="en-US" dirty="0" err="1"/>
              <a:t>книгата</a:t>
            </a:r>
            <a:r>
              <a:rPr lang="en-US" dirty="0"/>
              <a:t> на </a:t>
            </a:r>
            <a:r>
              <a:rPr lang="en-US" dirty="0" err="1"/>
              <a:t>поименните</a:t>
            </a:r>
            <a:r>
              <a:rPr lang="en-US" dirty="0"/>
              <a:t> </a:t>
            </a:r>
            <a:r>
              <a:rPr lang="en-US" dirty="0" err="1"/>
              <a:t>акционери</a:t>
            </a:r>
            <a:r>
              <a:rPr lang="en-US" dirty="0"/>
              <a:t>, за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dirty="0" err="1"/>
              <a:t>действие</a:t>
            </a:r>
            <a:r>
              <a:rPr lang="en-US" dirty="0"/>
              <a:t> спрямо </a:t>
            </a:r>
            <a:r>
              <a:rPr lang="en-US" dirty="0" err="1"/>
              <a:t>дружеството</a:t>
            </a:r>
            <a:r>
              <a:rPr lang="en-US" dirty="0"/>
              <a:t>. </a:t>
            </a:r>
            <a:r>
              <a:rPr lang="en-US" dirty="0" err="1"/>
              <a:t>Безналичните</a:t>
            </a:r>
            <a:r>
              <a:rPr lang="en-US" dirty="0"/>
              <a:t> </a:t>
            </a:r>
            <a:r>
              <a:rPr lang="en-US" dirty="0" err="1"/>
              <a:t>акции</a:t>
            </a:r>
            <a:r>
              <a:rPr lang="en-US" dirty="0"/>
              <a:t> се </a:t>
            </a:r>
            <a:r>
              <a:rPr lang="en-US" dirty="0" err="1"/>
              <a:t>прехвърлят</a:t>
            </a:r>
            <a:r>
              <a:rPr lang="en-US" dirty="0"/>
              <a:t> като се </a:t>
            </a:r>
            <a:r>
              <a:rPr lang="en-US" dirty="0" err="1"/>
              <a:t>вписват</a:t>
            </a:r>
            <a:r>
              <a:rPr lang="en-US" dirty="0"/>
              <a:t> в </a:t>
            </a:r>
            <a:r>
              <a:rPr lang="en-US" dirty="0" err="1"/>
              <a:t>регистъра</a:t>
            </a:r>
            <a:r>
              <a:rPr lang="en-US" dirty="0"/>
              <a:t> на </a:t>
            </a:r>
            <a:r>
              <a:rPr lang="en-US" dirty="0" err="1"/>
              <a:t>Централнен</a:t>
            </a:r>
            <a:r>
              <a:rPr lang="en-US" dirty="0"/>
              <a:t> </a:t>
            </a:r>
            <a:r>
              <a:rPr lang="en-US" dirty="0" err="1"/>
              <a:t>депозитар</a:t>
            </a:r>
            <a:r>
              <a:rPr lang="en-US" dirty="0"/>
              <a:t> АД.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6612"/>
            <a:ext cx="2252523" cy="149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4139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5338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/>
              <a:t>образува</a:t>
            </a:r>
            <a:r>
              <a:rPr lang="en-US" dirty="0"/>
              <a:t> се с </a:t>
            </a:r>
            <a:r>
              <a:rPr lang="en-US" dirty="0" err="1"/>
              <a:t>договор</a:t>
            </a:r>
            <a:r>
              <a:rPr lang="en-US" dirty="0"/>
              <a:t>, като за </a:t>
            </a:r>
            <a:r>
              <a:rPr lang="en-US" dirty="0" err="1"/>
              <a:t>вноските</a:t>
            </a:r>
            <a:r>
              <a:rPr lang="en-US" dirty="0"/>
              <a:t> на </a:t>
            </a:r>
            <a:r>
              <a:rPr lang="en-US" dirty="0" err="1"/>
              <a:t>ограничено</a:t>
            </a:r>
            <a:r>
              <a:rPr lang="en-US" dirty="0"/>
              <a:t> </a:t>
            </a:r>
            <a:r>
              <a:rPr lang="en-US" dirty="0" err="1"/>
              <a:t>отговорните</a:t>
            </a:r>
            <a:r>
              <a:rPr lang="en-US" dirty="0"/>
              <a:t> </a:t>
            </a:r>
            <a:r>
              <a:rPr lang="en-US" dirty="0" err="1"/>
              <a:t>съдружници</a:t>
            </a:r>
            <a:r>
              <a:rPr lang="en-US" dirty="0"/>
              <a:t> се </a:t>
            </a:r>
            <a:r>
              <a:rPr lang="en-US" dirty="0" err="1"/>
              <a:t>издават</a:t>
            </a:r>
            <a:r>
              <a:rPr lang="en-US" dirty="0"/>
              <a:t> </a:t>
            </a:r>
            <a:r>
              <a:rPr lang="en-US" dirty="0" err="1"/>
              <a:t>акции</a:t>
            </a:r>
            <a:r>
              <a:rPr lang="en-US" dirty="0"/>
              <a:t>. </a:t>
            </a:r>
            <a:r>
              <a:rPr lang="en-US" dirty="0" err="1"/>
              <a:t>Броят</a:t>
            </a:r>
            <a:r>
              <a:rPr lang="en-US" dirty="0"/>
              <a:t> на </a:t>
            </a:r>
            <a:r>
              <a:rPr lang="en-US" dirty="0" err="1"/>
              <a:t>ограничено</a:t>
            </a:r>
            <a:r>
              <a:rPr lang="en-US" dirty="0"/>
              <a:t> </a:t>
            </a:r>
            <a:r>
              <a:rPr lang="en-US" dirty="0" err="1"/>
              <a:t>отговорните</a:t>
            </a:r>
            <a:r>
              <a:rPr lang="en-US" dirty="0"/>
              <a:t> </a:t>
            </a:r>
            <a:r>
              <a:rPr lang="en-US" dirty="0" err="1"/>
              <a:t>съдружници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може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бъде</a:t>
            </a:r>
            <a:r>
              <a:rPr lang="en-US" dirty="0"/>
              <a:t> по-</a:t>
            </a:r>
            <a:r>
              <a:rPr lang="en-US" dirty="0" err="1"/>
              <a:t>малък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3, </a:t>
            </a:r>
            <a:r>
              <a:rPr lang="en-US" dirty="0" err="1"/>
              <a:t>т.е</a:t>
            </a:r>
            <a:r>
              <a:rPr lang="en-US" dirty="0"/>
              <a:t>. 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dirty="0" err="1"/>
              <a:t>едновременно</a:t>
            </a:r>
            <a:r>
              <a:rPr lang="en-US" dirty="0"/>
              <a:t> </a:t>
            </a:r>
            <a:r>
              <a:rPr lang="en-US" dirty="0" err="1"/>
              <a:t>неограничено</a:t>
            </a:r>
            <a:r>
              <a:rPr lang="en-US" dirty="0"/>
              <a:t> и </a:t>
            </a:r>
            <a:r>
              <a:rPr lang="en-US" dirty="0" err="1"/>
              <a:t>ограничено</a:t>
            </a:r>
            <a:r>
              <a:rPr lang="en-US" dirty="0"/>
              <a:t> </a:t>
            </a:r>
            <a:r>
              <a:rPr lang="en-US" dirty="0" err="1"/>
              <a:t>отговорни</a:t>
            </a:r>
            <a:r>
              <a:rPr lang="en-US" dirty="0"/>
              <a:t> </a:t>
            </a:r>
            <a:r>
              <a:rPr lang="en-US" dirty="0" err="1"/>
              <a:t>съдружници</a:t>
            </a:r>
            <a:r>
              <a:rPr lang="en-US" dirty="0"/>
              <a:t>. </a:t>
            </a:r>
            <a:r>
              <a:rPr lang="en-US" dirty="0" err="1"/>
              <a:t>Органите</a:t>
            </a:r>
            <a:r>
              <a:rPr lang="en-US" dirty="0"/>
              <a:t> за </a:t>
            </a:r>
            <a:r>
              <a:rPr lang="en-US" dirty="0" err="1"/>
              <a:t>управление</a:t>
            </a:r>
            <a:r>
              <a:rPr lang="en-US" dirty="0"/>
              <a:t> на </a:t>
            </a:r>
            <a:r>
              <a:rPr lang="en-US" dirty="0" err="1"/>
              <a:t>командитното</a:t>
            </a:r>
            <a:r>
              <a:rPr lang="en-US" dirty="0"/>
              <a:t> </a:t>
            </a:r>
            <a:r>
              <a:rPr lang="en-US" dirty="0" err="1"/>
              <a:t>дружество</a:t>
            </a:r>
            <a:r>
              <a:rPr lang="en-US" dirty="0"/>
              <a:t> с </a:t>
            </a:r>
            <a:r>
              <a:rPr lang="en-US" dirty="0" err="1"/>
              <a:t>акции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определените</a:t>
            </a:r>
            <a:r>
              <a:rPr lang="en-US" dirty="0"/>
              <a:t> в </a:t>
            </a:r>
            <a:r>
              <a:rPr lang="en-US" dirty="0" err="1"/>
              <a:t>този</a:t>
            </a:r>
            <a:r>
              <a:rPr lang="en-US" dirty="0"/>
              <a:t> </a:t>
            </a:r>
            <a:r>
              <a:rPr lang="en-US" dirty="0" err="1"/>
              <a:t>закон</a:t>
            </a:r>
            <a:r>
              <a:rPr lang="en-US" dirty="0"/>
              <a:t> </a:t>
            </a:r>
            <a:r>
              <a:rPr lang="en-US" dirty="0" err="1"/>
              <a:t>органи</a:t>
            </a:r>
            <a:r>
              <a:rPr lang="en-US" dirty="0"/>
              <a:t> за </a:t>
            </a:r>
            <a:r>
              <a:rPr lang="en-US" dirty="0" err="1"/>
              <a:t>управление</a:t>
            </a:r>
            <a:r>
              <a:rPr lang="en-US" dirty="0"/>
              <a:t> на </a:t>
            </a:r>
            <a:r>
              <a:rPr lang="en-US" dirty="0" err="1"/>
              <a:t>акционерното</a:t>
            </a:r>
            <a:r>
              <a:rPr lang="en-US" dirty="0"/>
              <a:t> </a:t>
            </a:r>
            <a:r>
              <a:rPr lang="en-US" dirty="0" err="1"/>
              <a:t>дружество</a:t>
            </a:r>
            <a:r>
              <a:rPr lang="en-US" dirty="0"/>
              <a:t> по </a:t>
            </a:r>
            <a:r>
              <a:rPr lang="en-US" dirty="0" err="1"/>
              <a:t>едностепенната</a:t>
            </a:r>
            <a:r>
              <a:rPr lang="en-US" dirty="0"/>
              <a:t> </a:t>
            </a:r>
            <a:r>
              <a:rPr lang="en-US" dirty="0" err="1"/>
              <a:t>система</a:t>
            </a:r>
            <a:r>
              <a:rPr lang="en-US" dirty="0"/>
              <a:t>, </a:t>
            </a:r>
            <a:r>
              <a:rPr lang="en-US" dirty="0" err="1"/>
              <a:t>т.е</a:t>
            </a:r>
            <a:r>
              <a:rPr lang="en-US" dirty="0"/>
              <a:t>. </a:t>
            </a:r>
            <a:r>
              <a:rPr lang="en-US" dirty="0" err="1"/>
              <a:t>Съвет</a:t>
            </a:r>
            <a:r>
              <a:rPr lang="en-US" dirty="0"/>
              <a:t> на </a:t>
            </a:r>
            <a:r>
              <a:rPr lang="en-US" dirty="0" err="1"/>
              <a:t>директорите</a:t>
            </a:r>
            <a:r>
              <a:rPr lang="en-US" dirty="0"/>
              <a:t> - </a:t>
            </a:r>
            <a:r>
              <a:rPr lang="en-US" dirty="0" err="1"/>
              <a:t>състои</a:t>
            </a:r>
            <a:r>
              <a:rPr lang="en-US" dirty="0"/>
              <a:t> се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неограничено</a:t>
            </a:r>
            <a:r>
              <a:rPr lang="en-US" dirty="0"/>
              <a:t> </a:t>
            </a:r>
            <a:r>
              <a:rPr lang="en-US" dirty="0" err="1"/>
              <a:t>отговорните</a:t>
            </a:r>
            <a:r>
              <a:rPr lang="en-US" dirty="0"/>
              <a:t> </a:t>
            </a:r>
            <a:r>
              <a:rPr lang="en-US" dirty="0" err="1"/>
              <a:t>съдружници</a:t>
            </a:r>
            <a:r>
              <a:rPr lang="en-US" dirty="0"/>
              <a:t>.  В </a:t>
            </a:r>
            <a:r>
              <a:rPr lang="en-US" dirty="0" err="1"/>
              <a:t>общото</a:t>
            </a:r>
            <a:r>
              <a:rPr lang="en-US" dirty="0"/>
              <a:t> </a:t>
            </a:r>
            <a:r>
              <a:rPr lang="en-US" dirty="0" err="1"/>
              <a:t>събрание</a:t>
            </a:r>
            <a:r>
              <a:rPr lang="en-US" dirty="0"/>
              <a:t> </a:t>
            </a:r>
            <a:r>
              <a:rPr lang="en-US" dirty="0" err="1"/>
              <a:t>право</a:t>
            </a:r>
            <a:r>
              <a:rPr lang="en-US" dirty="0"/>
              <a:t> на </a:t>
            </a:r>
            <a:r>
              <a:rPr lang="en-US" dirty="0" err="1"/>
              <a:t>глас</a:t>
            </a:r>
            <a:r>
              <a:rPr lang="en-US" dirty="0"/>
              <a:t> имат </a:t>
            </a:r>
            <a:r>
              <a:rPr lang="en-US" dirty="0" err="1"/>
              <a:t>само</a:t>
            </a:r>
            <a:r>
              <a:rPr lang="en-US" dirty="0"/>
              <a:t> </a:t>
            </a:r>
            <a:r>
              <a:rPr lang="en-US" dirty="0" err="1"/>
              <a:t>ограничено</a:t>
            </a:r>
            <a:r>
              <a:rPr lang="en-US" dirty="0"/>
              <a:t> </a:t>
            </a:r>
            <a:r>
              <a:rPr lang="en-US" dirty="0" err="1"/>
              <a:t>отговорните</a:t>
            </a:r>
            <a:r>
              <a:rPr lang="en-US" dirty="0"/>
              <a:t> </a:t>
            </a:r>
            <a:r>
              <a:rPr lang="en-US" dirty="0" err="1"/>
              <a:t>съдружници</a:t>
            </a:r>
            <a:r>
              <a:rPr lang="en-US" dirty="0"/>
              <a:t>. </a:t>
            </a:r>
            <a:r>
              <a:rPr lang="en-US" dirty="0" err="1"/>
              <a:t>Неограничено</a:t>
            </a:r>
            <a:r>
              <a:rPr lang="en-US" dirty="0"/>
              <a:t> </a:t>
            </a:r>
            <a:r>
              <a:rPr lang="en-US" dirty="0" err="1"/>
              <a:t>отговорните</a:t>
            </a:r>
            <a:r>
              <a:rPr lang="en-US" dirty="0"/>
              <a:t> </a:t>
            </a:r>
            <a:r>
              <a:rPr lang="en-US" dirty="0" err="1"/>
              <a:t>съдружници</a:t>
            </a:r>
            <a:r>
              <a:rPr lang="en-US" dirty="0"/>
              <a:t> </a:t>
            </a:r>
            <a:r>
              <a:rPr lang="en-US" dirty="0" err="1"/>
              <a:t>дори</a:t>
            </a:r>
            <a:r>
              <a:rPr lang="en-US" dirty="0"/>
              <a:t> и </a:t>
            </a:r>
            <a:r>
              <a:rPr lang="en-US" dirty="0" err="1"/>
              <a:t>когато</a:t>
            </a:r>
            <a:r>
              <a:rPr lang="en-US" dirty="0"/>
              <a:t> </a:t>
            </a:r>
            <a:r>
              <a:rPr lang="en-US" dirty="0" err="1"/>
              <a:t>притежават</a:t>
            </a:r>
            <a:r>
              <a:rPr lang="en-US" dirty="0"/>
              <a:t> </a:t>
            </a:r>
            <a:r>
              <a:rPr lang="en-US" dirty="0" err="1"/>
              <a:t>акции</a:t>
            </a:r>
            <a:r>
              <a:rPr lang="en-US" dirty="0"/>
              <a:t>, </a:t>
            </a:r>
            <a:r>
              <a:rPr lang="en-US" dirty="0" err="1"/>
              <a:t>участвуват</a:t>
            </a:r>
            <a:r>
              <a:rPr lang="en-US" dirty="0"/>
              <a:t> </a:t>
            </a:r>
            <a:r>
              <a:rPr lang="en-US" dirty="0" err="1"/>
              <a:t>само</a:t>
            </a:r>
            <a:r>
              <a:rPr lang="en-US" dirty="0"/>
              <a:t> </a:t>
            </a:r>
            <a:r>
              <a:rPr lang="en-US" dirty="0" err="1"/>
              <a:t>със</a:t>
            </a:r>
            <a:r>
              <a:rPr lang="en-US" dirty="0"/>
              <a:t> </a:t>
            </a:r>
            <a:r>
              <a:rPr lang="en-US" dirty="0" err="1"/>
              <a:t>съвещателен</a:t>
            </a:r>
            <a:r>
              <a:rPr lang="en-US" dirty="0"/>
              <a:t> </a:t>
            </a:r>
            <a:r>
              <a:rPr lang="en-US" dirty="0" err="1"/>
              <a:t>глас</a:t>
            </a:r>
            <a:r>
              <a:rPr lang="en-US" dirty="0"/>
              <a:t>. </a:t>
            </a:r>
            <a:r>
              <a:rPr lang="en-US" dirty="0" err="1"/>
              <a:t>Минималният</a:t>
            </a:r>
            <a:r>
              <a:rPr lang="en-US" dirty="0"/>
              <a:t> </a:t>
            </a:r>
            <a:r>
              <a:rPr lang="en-US" dirty="0" err="1"/>
              <a:t>изискуем</a:t>
            </a:r>
            <a:r>
              <a:rPr lang="en-US" dirty="0"/>
              <a:t> </a:t>
            </a:r>
            <a:r>
              <a:rPr lang="en-US" dirty="0" err="1"/>
              <a:t>капитал</a:t>
            </a:r>
            <a:r>
              <a:rPr lang="en-US" dirty="0"/>
              <a:t> е 50 000 </a:t>
            </a:r>
            <a:r>
              <a:rPr lang="en-US" dirty="0" err="1"/>
              <a:t>лв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effectLst/>
              </a:rPr>
              <a:t>Командитно</a:t>
            </a:r>
            <a:r>
              <a:rPr lang="en-US" sz="3200" dirty="0">
                <a:effectLst/>
              </a:rPr>
              <a:t> </a:t>
            </a:r>
            <a:r>
              <a:rPr lang="en-US" sz="3200" dirty="0" err="1" smtClean="0">
                <a:effectLst/>
              </a:rPr>
              <a:t>дружество</a:t>
            </a:r>
            <a:r>
              <a:rPr lang="bg-BG" sz="3200" dirty="0" smtClean="0">
                <a:effectLst/>
              </a:rPr>
              <a:t/>
            </a:r>
            <a:br>
              <a:rPr lang="bg-BG" sz="3200" dirty="0" smtClean="0">
                <a:effectLst/>
              </a:rPr>
            </a:br>
            <a:r>
              <a:rPr lang="en-US" sz="3200" dirty="0" smtClean="0">
                <a:effectLst/>
              </a:rPr>
              <a:t>с </a:t>
            </a:r>
            <a:r>
              <a:rPr lang="en-US" sz="3200" dirty="0" err="1">
                <a:effectLst/>
              </a:rPr>
              <a:t>акции</a:t>
            </a:r>
            <a:r>
              <a:rPr lang="en-US" sz="3200" dirty="0">
                <a:effectLst/>
              </a:rPr>
              <a:t> – КДА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3243"/>
            <a:ext cx="2952328" cy="140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Как да избереш най-подходящата правна форма за бизнес?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251"/>
            <a:ext cx="9144000" cy="47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795" y="206084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ru-RU" b="1" dirty="0"/>
              <a:t>Брой съдружници:</a:t>
            </a:r>
            <a:r>
              <a:rPr lang="ru-RU" dirty="0"/>
              <a:t> ако искаш да извършваш търговска дейност самостоятелно, можеш да се регистрираш като ЕТ, ЕООД или ЕАД. Но ако не си сам в своето бизнес начинание, задължително трябва да се ориентираш към търговските дружества: ООД, СД, КД, КДА (поне 4-ма съдружници) или АД. Препоръчваме ти, ако имаш съдружници, много стриктно да подготвите дружествения договор, в него да изясните максимално професионалните си взаимоотношения и да ги разграничите от личните.</a:t>
            </a:r>
            <a:endParaRPr lang="bg-B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 какво да се съобразиш при избора на правна форма?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9598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/>
              <a:t>Наличен капитал:</a:t>
            </a:r>
            <a:r>
              <a:rPr lang="ru-RU" dirty="0"/>
              <a:t> ако не резполагаш с голям капитал или дейността ти не го изисква, можеш да се насочиш към регистрация на ЕТ, ООД / ЕООД, СД или КД. От тях за ЕТ, СД и КД няма изискване за минимален капитал при учредяването. За учредяване на ООД / ЕООД има изискване за минимален капитал, но той е символичен – 2 лв. Ако сферата и мащабите на дейност изискват по-голямо капиталовложение, по-добре да се насочиш към КДА или АД / ЕАД. Понякога е препоръчително учредяването на дружество да се направи с по-голям от минималния изискван капитал (например за ООД / ЕООД–да се впише капитал 100 лв., вместо минимално изисквания 2 лв.).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7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/>
              <a:t>В кои случаи мога да се регистрирам като едноличен търговец?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b="1" dirty="0"/>
          </a:p>
          <a:p>
            <a:pPr algn="just"/>
            <a:r>
              <a:rPr lang="ru-RU" dirty="0"/>
              <a:t>навършил съм 18 години и не страдам от сериозни психически заболявания;</a:t>
            </a:r>
          </a:p>
          <a:p>
            <a:pPr algn="just"/>
            <a:r>
              <a:rPr lang="ru-RU" dirty="0"/>
              <a:t>с местожителство в страната съм;</a:t>
            </a:r>
          </a:p>
          <a:p>
            <a:pPr algn="just"/>
            <a:r>
              <a:rPr lang="ru-RU" dirty="0"/>
              <a:t>не съм в производство за обявяване в </a:t>
            </a:r>
            <a:r>
              <a:rPr lang="ru-RU" dirty="0">
                <a:hlinkClick r:id="rId2"/>
              </a:rPr>
              <a:t>несъстоятелност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ако пък съм бил обявен в несъстоятелност, то правата ми трябва да са възстановени;</a:t>
            </a:r>
          </a:p>
          <a:p>
            <a:pPr algn="just"/>
            <a:r>
              <a:rPr lang="ru-RU" dirty="0"/>
              <a:t>не съм съден за банкрут;</a:t>
            </a:r>
          </a:p>
          <a:p>
            <a:pPr algn="just"/>
            <a:r>
              <a:rPr lang="ru-RU" dirty="0"/>
              <a:t>не съм бил управител, член на управителен или контролен орган на дружество, прекратено поради несъстоятелност през последните две години;</a:t>
            </a:r>
          </a:p>
          <a:p>
            <a:pPr algn="just"/>
            <a:r>
              <a:rPr lang="ru-RU" dirty="0"/>
              <a:t>не съм бил управител, член на управителен или контролен орган на дружество, за което е било установено с влязло в сила </a:t>
            </a:r>
            <a:r>
              <a:rPr lang="ru-RU" dirty="0">
                <a:hlinkClick r:id="rId3" tooltip="Връчват ми наказателно постановление. Искам да обжалвам. Какво да правя?"/>
              </a:rPr>
              <a:t>наказателно постановление</a:t>
            </a:r>
            <a:r>
              <a:rPr lang="ru-RU" dirty="0"/>
              <a:t> неизпълнение на задължения по създаване на определените му нива от запаси по Закона за запасите от нефт и нефтопродукти.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260648"/>
            <a:ext cx="8229600" cy="1143000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ЕДНОЛИЧЕН ТЪРГОВЕЦ - ЕТ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8232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5674635"/>
          </a:xfrm>
        </p:spPr>
        <p:txBody>
          <a:bodyPr/>
          <a:lstStyle/>
          <a:p>
            <a:pPr algn="just"/>
            <a:r>
              <a:rPr lang="ru-RU" b="1" dirty="0"/>
              <a:t>Изисквания при регистрация:</a:t>
            </a:r>
            <a:r>
              <a:rPr lang="ru-RU" dirty="0"/>
              <a:t> според (ТЗ), търговците трябва да се регистрират чрез вписване в Търговския регистър (ТР), воден от Агенцията по вписванията. Регистрация на ЕТ е по-улеснена от тази на ТД. Регистрацията на всички ТД изисква подписване на дружествен (учредителен) договор от съдружниците (или устав на акционерите). Таксите за регистрация също са различни, като най-евтино е за ЕТ.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3832"/>
            <a:ext cx="5292080" cy="1526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2501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589065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/>
              <a:t>Отговорност за формирани задължения:</a:t>
            </a:r>
            <a:r>
              <a:rPr lang="ru-RU" dirty="0"/>
              <a:t> много важна особеност. Търговецът може да носи неограничена, ограничена и/или солидарна отговорност за формиран дълг. Неограничена отговорност има, когато едно лице отговаря с цялото си лично имущество за формирания дълг до размера на несеквестируемата част.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Несеквестируемата </a:t>
            </a:r>
            <a:r>
              <a:rPr lang="ru-RU" dirty="0"/>
              <a:t>част от личното имущество е определена от закона с цел да се осигури минимален праг на живот за лицето. Неограничена отговорност има при ЕТ, СД и при част от съдружниците в КД и КДА. Ограничена отговорност има при търговските дружества, които формират капитал чрез вноски на съдружниците. Тогава всеки съдружник носи отговорност за задълженията на фирмата до </a:t>
            </a:r>
            <a:r>
              <a:rPr lang="ru-RU" dirty="0" smtClean="0"/>
              <a:t>размера </a:t>
            </a:r>
            <a:r>
              <a:rPr lang="ru-RU" dirty="0"/>
              <a:t>на направената от него вноска в капитала на дружеството.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този случай има пълно разделение на личното от фирменото имущество Ограничено отговорни са съдружниците в ООД / ЕООД, АД / ЕАД и част от съдружниците в КД и КДА. Солидарна отговорност може да възникне само при наличие на съдружници. Когато съдружник е солидарно отговорен, той носи отговорност за целия дълг на дружеството, независимо кога е станал съдружник. Солидарна отговорност има при ООД, СД и част от съдружниците в КД и КДА.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46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/>
              <a:t>Дължими данъци и осигуровки:</a:t>
            </a:r>
            <a:r>
              <a:rPr lang="ru-RU" dirty="0"/>
              <a:t> те се формират по различен начин при ЕТ и търговските дружества. Основната причина е, че ЕТ е търговец-физическото лице, а всички останали търговци са самостоятелни юридически лица. ЕТ се облага с патентен данък, ако извършва определени дейности, изброени в Закона за местните данъци и такси, или с данък върху печалбата, който е 15 %. Също така дължи и осигуровки върху печалбата. Всички останали търговци, с изключение на тези, които се занимават с хазартна дейност или оперират с кораби, се облагат са 10 % данък върху печалбата. Когато тези „всички останали търговци” изплащат натрупаната си печалба (разпределят дивидент) към собствениците си физически лица, се дължи данък 5 % върху разпределените дивиденти. В повечето случаи е по-изгодно от данъчна гледна точка правната форма ЕООД или при наличие на съдружник (съдружници) – ООД.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97152"/>
            <a:ext cx="3432423" cy="171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8997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207247"/>
            <a:ext cx="8229600" cy="4306483"/>
          </a:xfrm>
        </p:spPr>
        <p:txBody>
          <a:bodyPr>
            <a:normAutofit fontScale="62500" lnSpcReduction="20000"/>
          </a:bodyPr>
          <a:lstStyle/>
          <a:p>
            <a:r>
              <a:rPr lang="bg-BG" dirty="0" err="1"/>
              <a:t>Р</a:t>
            </a:r>
            <a:r>
              <a:rPr lang="en-US" dirty="0" err="1" smtClean="0"/>
              <a:t>егистрацията</a:t>
            </a:r>
            <a:r>
              <a:rPr lang="en-US" dirty="0" smtClean="0"/>
              <a:t> </a:t>
            </a:r>
            <a:r>
              <a:rPr lang="en-US" dirty="0"/>
              <a:t>на ЕТ е </a:t>
            </a:r>
            <a:r>
              <a:rPr lang="en-US" dirty="0" err="1"/>
              <a:t>значително</a:t>
            </a:r>
            <a:r>
              <a:rPr lang="en-US" dirty="0"/>
              <a:t> по-</a:t>
            </a:r>
            <a:r>
              <a:rPr lang="en-US" dirty="0" err="1"/>
              <a:t>евтина</a:t>
            </a:r>
            <a:r>
              <a:rPr lang="en-US" dirty="0"/>
              <a:t> </a:t>
            </a:r>
            <a:r>
              <a:rPr lang="en-US" dirty="0" err="1"/>
              <a:t>процедура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регистрацията</a:t>
            </a:r>
            <a:r>
              <a:rPr lang="en-US" dirty="0"/>
              <a:t> на ЕООД и 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dirty="0" err="1"/>
              <a:t>моменти</a:t>
            </a:r>
            <a:r>
              <a:rPr lang="en-US" dirty="0"/>
              <a:t>, </a:t>
            </a:r>
            <a:r>
              <a:rPr lang="en-US" dirty="0" err="1"/>
              <a:t>когато</a:t>
            </a:r>
            <a:r>
              <a:rPr lang="en-US" dirty="0"/>
              <a:t> </a:t>
            </a:r>
            <a:r>
              <a:rPr lang="en-US" dirty="0" err="1"/>
              <a:t>бихте</a:t>
            </a:r>
            <a:r>
              <a:rPr lang="en-US" dirty="0"/>
              <a:t> </a:t>
            </a:r>
            <a:r>
              <a:rPr lang="en-US" dirty="0" err="1"/>
              <a:t>избрали</a:t>
            </a:r>
            <a:r>
              <a:rPr lang="en-US" dirty="0"/>
              <a:t> ЕТ </a:t>
            </a:r>
            <a:r>
              <a:rPr lang="en-US" dirty="0" err="1"/>
              <a:t>поради</a:t>
            </a:r>
            <a:r>
              <a:rPr lang="en-US" dirty="0"/>
              <a:t> </a:t>
            </a:r>
            <a:r>
              <a:rPr lang="en-US" dirty="0" err="1"/>
              <a:t>финансовата</a:t>
            </a:r>
            <a:r>
              <a:rPr lang="en-US" dirty="0"/>
              <a:t> </a:t>
            </a:r>
            <a:r>
              <a:rPr lang="en-US" dirty="0" err="1"/>
              <a:t>част</a:t>
            </a:r>
            <a:r>
              <a:rPr lang="en-US" dirty="0"/>
              <a:t> на </a:t>
            </a:r>
            <a:r>
              <a:rPr lang="en-US" dirty="0" err="1"/>
              <a:t>въпроса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защото</a:t>
            </a:r>
            <a:r>
              <a:rPr lang="en-US" dirty="0"/>
              <a:t> е по-</a:t>
            </a:r>
            <a:r>
              <a:rPr lang="en-US" dirty="0" err="1"/>
              <a:t>лесна</a:t>
            </a:r>
            <a:r>
              <a:rPr lang="en-US" dirty="0"/>
              <a:t> /</a:t>
            </a:r>
            <a:r>
              <a:rPr lang="en-US" dirty="0" err="1"/>
              <a:t>напр</a:t>
            </a:r>
            <a:r>
              <a:rPr lang="en-US" dirty="0"/>
              <a:t>. </a:t>
            </a:r>
            <a:r>
              <a:rPr lang="en-US" dirty="0" err="1"/>
              <a:t>таксата</a:t>
            </a:r>
            <a:r>
              <a:rPr lang="en-US" dirty="0"/>
              <a:t> на </a:t>
            </a:r>
            <a:r>
              <a:rPr lang="en-US" dirty="0" err="1"/>
              <a:t>Търговския</a:t>
            </a:r>
            <a:r>
              <a:rPr lang="en-US" dirty="0"/>
              <a:t> </a:t>
            </a:r>
            <a:r>
              <a:rPr lang="en-US" dirty="0" err="1"/>
              <a:t>регистър</a:t>
            </a:r>
            <a:r>
              <a:rPr lang="en-US" dirty="0"/>
              <a:t> за </a:t>
            </a:r>
            <a:r>
              <a:rPr lang="en-US" dirty="0" err="1"/>
              <a:t>регистрация</a:t>
            </a:r>
            <a:r>
              <a:rPr lang="en-US" dirty="0"/>
              <a:t> на ЕТ е 35 </a:t>
            </a:r>
            <a:r>
              <a:rPr lang="en-US" dirty="0" err="1"/>
              <a:t>лева</a:t>
            </a:r>
            <a:r>
              <a:rPr lang="en-US" dirty="0"/>
              <a:t>, </a:t>
            </a:r>
            <a:r>
              <a:rPr lang="en-US" dirty="0" err="1"/>
              <a:t>не</a:t>
            </a:r>
            <a:r>
              <a:rPr lang="en-US" dirty="0"/>
              <a:t> се </a:t>
            </a:r>
            <a:r>
              <a:rPr lang="en-US" dirty="0" err="1"/>
              <a:t>открива</a:t>
            </a:r>
            <a:r>
              <a:rPr lang="en-US" dirty="0"/>
              <a:t> </a:t>
            </a:r>
            <a:r>
              <a:rPr lang="en-US" dirty="0" err="1"/>
              <a:t>набирателна</a:t>
            </a:r>
            <a:r>
              <a:rPr lang="en-US" dirty="0"/>
              <a:t> </a:t>
            </a:r>
            <a:r>
              <a:rPr lang="en-US" dirty="0" err="1"/>
              <a:t>сметка</a:t>
            </a:r>
            <a:r>
              <a:rPr lang="en-US" dirty="0"/>
              <a:t> за </a:t>
            </a:r>
            <a:r>
              <a:rPr lang="en-US" dirty="0" err="1"/>
              <a:t>внасяне</a:t>
            </a:r>
            <a:r>
              <a:rPr lang="en-US" dirty="0"/>
              <a:t> на </a:t>
            </a:r>
            <a:r>
              <a:rPr lang="en-US" dirty="0" err="1"/>
              <a:t>капитала</a:t>
            </a:r>
            <a:r>
              <a:rPr lang="en-US" dirty="0"/>
              <a:t> и </a:t>
            </a:r>
            <a:r>
              <a:rPr lang="en-US" dirty="0" err="1"/>
              <a:t>образеца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подпис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се </a:t>
            </a:r>
            <a:r>
              <a:rPr lang="en-US" dirty="0" err="1"/>
              <a:t>заверява</a:t>
            </a:r>
            <a:r>
              <a:rPr lang="en-US" dirty="0"/>
              <a:t> </a:t>
            </a:r>
            <a:r>
              <a:rPr lang="en-US" dirty="0" err="1"/>
              <a:t>нотариално</a:t>
            </a:r>
            <a:r>
              <a:rPr lang="en-US" dirty="0" smtClean="0"/>
              <a:t>/.</a:t>
            </a:r>
          </a:p>
          <a:p>
            <a:endParaRPr lang="en-US" dirty="0"/>
          </a:p>
          <a:p>
            <a:r>
              <a:rPr lang="ru-RU" dirty="0"/>
              <a:t>Едноличният търговец за своята дейност носи материална отговорност с цялото имущество на физическото лице - собственик. Докато Едноличното дружество с ограничена отговорност, което по вид търговско дружество е капиталово - отговаря за своята дейност до размера на внесения капитал, т.е. с имуществото което му е предоставено като юридическо лице. Едноличното дружество с ограничена отговорност може да се образува от едно физическо или едно юридическо лице, което предоставя свое имущество и става притежател на капитала му след неговото учредяване, като за самото му учредяване е нужен учредителен акт</a:t>
            </a:r>
            <a:r>
              <a:rPr lang="ru-RU" dirty="0" smtClean="0"/>
              <a:t>.</a:t>
            </a:r>
            <a:endParaRPr lang="en-GB" dirty="0" smtClean="0"/>
          </a:p>
          <a:p>
            <a:endParaRPr lang="ru-RU" dirty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3943" y="388677"/>
            <a:ext cx="8229600" cy="1143000"/>
          </a:xfrm>
        </p:spPr>
        <p:txBody>
          <a:bodyPr>
            <a:normAutofit/>
          </a:bodyPr>
          <a:lstStyle/>
          <a:p>
            <a:r>
              <a:rPr lang="bg-BG" sz="1800" dirty="0" smtClean="0"/>
              <a:t>ЕТ или ЕООД?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74638"/>
            <a:ext cx="2448272" cy="1724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99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525963"/>
          </a:xfrm>
        </p:spPr>
        <p:txBody>
          <a:bodyPr>
            <a:noAutofit/>
          </a:bodyPr>
          <a:lstStyle/>
          <a:p>
            <a:pPr lvl="0" algn="just">
              <a:buClr>
                <a:srgbClr val="2DA2BF"/>
              </a:buClr>
            </a:pPr>
            <a:r>
              <a:rPr lang="ru-RU" sz="1600" dirty="0">
                <a:solidFill>
                  <a:prstClr val="black"/>
                </a:solidFill>
              </a:rPr>
              <a:t>Друга основна разлика има при извършването на някой определени дейности, при които ако се извършват от Едноличния търговец се изисква издаването на патент, докато при Едноличното дружество с ограничена отговорност не се изисква такъв. Има разлика между данъците които дължът двете фирми ЕТ и ЕООД. Едноличния търговец се облага като физическо лице със здравни и социални осигуровки и данък върху доходите, докато Едноличното дружество с ограничена отговорност дължи данък върху печалбата, който е 10% и данък върху дивидента (ака се разпределя печалба).</a:t>
            </a:r>
            <a:endParaRPr lang="en-GB" sz="1600" dirty="0">
              <a:solidFill>
                <a:prstClr val="black"/>
              </a:solidFill>
            </a:endParaRPr>
          </a:p>
          <a:p>
            <a:pPr lvl="0" algn="just">
              <a:buClr>
                <a:srgbClr val="2DA2BF"/>
              </a:buClr>
            </a:pPr>
            <a:endParaRPr lang="ru-RU" sz="1600" dirty="0">
              <a:solidFill>
                <a:prstClr val="black"/>
              </a:solidFill>
            </a:endParaRPr>
          </a:p>
          <a:p>
            <a:pPr lvl="0" algn="just">
              <a:buClr>
                <a:srgbClr val="2DA2BF"/>
              </a:buClr>
            </a:pPr>
            <a:r>
              <a:rPr lang="ru-RU" sz="1600" dirty="0">
                <a:solidFill>
                  <a:prstClr val="black"/>
                </a:solidFill>
              </a:rPr>
              <a:t> Съществена разлика има и при самоосигуряването при което Едноличния търговец осигуряващ се на минимална работна заплата , ако се окаже, че в края на годината облагаемия му доход е по – висок, то той ще трябва да довнесе осигуровки върху разликата на месечна база. При Едноличното дружество с ограничена отговорност лицето което представлява и управлява дружеството, което също се самоосигурява на минималния праг, не е задължено да довнася осигуровки върху тази разлика. Именно паради тези няколко съществени разлики фирмата на ЕООД е все по – предпочитана за учредяване и за стартиране на своя бизнес.</a:t>
            </a:r>
          </a:p>
          <a:p>
            <a:pPr algn="just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8781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5764096"/>
          </a:xfrm>
        </p:spPr>
        <p:txBody>
          <a:bodyPr>
            <a:noAutofit/>
          </a:bodyPr>
          <a:lstStyle/>
          <a:p>
            <a:pPr algn="just"/>
            <a:r>
              <a:rPr lang="bg-BG" sz="1500" dirty="0" smtClean="0"/>
              <a:t>При ООД след промяната на ТЗ от 2009г., законодателят определи, че капиталът не може да бъде  по-малък от 2 лева. Промяната относни АД не бе извършена и  минималният капитал на дружеството се запази на 50 000лв. В отделни закони и нормативни актове, има специални изисквания относно дейността на някои видове търговци, които могат да извършват избраната от тях търговска дейност единствено под формата на акционерни дружества (напр. застрахователно и банково дело). За да бъде учредено и за да започне да участва в търговския оборот е достатъчно да е внесен 25 % от номиналната стойност на всяка акция. Въпреки значително по-ниския изискуем минимален капитал на ООД (2 лв.), максимален праг няма. За ООД също е предвидена облекчена форма при внасянето на заявения капитал. Достатъчно е да се внесе 70 % от установения в дружествения договор, респ. учредителен акт, капитал. </a:t>
            </a:r>
            <a:endParaRPr lang="bg-BG" sz="1500" dirty="0" smtClean="0"/>
          </a:p>
          <a:p>
            <a:pPr marL="109728" indent="0" algn="just">
              <a:buNone/>
            </a:pPr>
            <a:endParaRPr lang="bg-BG" sz="1500" dirty="0" smtClean="0"/>
          </a:p>
          <a:p>
            <a:pPr algn="just"/>
            <a:r>
              <a:rPr lang="bg-BG" sz="1500" dirty="0" smtClean="0"/>
              <a:t>Подчертаният персонален характер на ООД се изразява и във възможността съдружник да бъде изключен след предупреждение, когато не оказва съдействие на дружеството, не изпълнява решения на общото събрание, действа против интересите на дружеството и не внася допълнителна парична вноска. Тези задължения не са предвидени за акционерите. Техният основен ангажимент към дружеството е финансов.</a:t>
            </a:r>
          </a:p>
          <a:p>
            <a:pPr marL="109728" indent="0">
              <a:buNone/>
            </a:pP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9183" y="188640"/>
            <a:ext cx="8229600" cy="1143000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ООД или АД?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1383928" cy="13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88640"/>
            <a:ext cx="8229600" cy="4525963"/>
          </a:xfrm>
        </p:spPr>
        <p:txBody>
          <a:bodyPr/>
          <a:lstStyle/>
          <a:p>
            <a:pPr lvl="0">
              <a:buClr>
                <a:srgbClr val="2DA2BF"/>
              </a:buClr>
            </a:pPr>
            <a:endParaRPr lang="bg-BG" sz="14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endParaRPr lang="bg-BG" sz="1400" dirty="0">
              <a:solidFill>
                <a:prstClr val="black"/>
              </a:solidFill>
            </a:endParaRPr>
          </a:p>
          <a:p>
            <a:pPr lvl="0" algn="just">
              <a:buClr>
                <a:srgbClr val="2DA2BF"/>
              </a:buClr>
            </a:pPr>
            <a:r>
              <a:rPr lang="bg-BG" sz="1600" dirty="0">
                <a:solidFill>
                  <a:prstClr val="black"/>
                </a:solidFill>
              </a:rPr>
              <a:t>При дружеството с ограничена отговорност законодателят е предвидил ограничения относно възможността дяловете в дружеството да бъдат придобивани от външни лица.  Преххвърлянето на дружестявения дял се извършва посредством договор с нотариална заверка на подписа. Прехвърлянето на дружествения дял от един съдружник на друг се извършва свободно, а на трети лциа – при спазване на изискванията за приемане на нов съдружник. Обратното, при акционерното дружество прехяърлянето и залагането на акции поначало се извършва свободно. Необходимо е да се спази формата за прехвърляне на съответния вид акция. Не се изисква решение на общото събрание на акционерите. Това различие между двете търговски дружества прави ООД по-сигурно относно възможността участие в дружеството да вземат трети лица. </a:t>
            </a:r>
          </a:p>
          <a:p>
            <a:pPr algn="just"/>
            <a:endParaRPr lang="bg-BG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77072"/>
            <a:ext cx="249289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36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bg-BG" sz="1700" dirty="0" smtClean="0"/>
              <a:t>Различия се наблюдават и във възможността за прекратяване на участие в дружеството. Законодателят определя участието на съдружник в ООД да се прекратява при смърт, изключване, несъстоятелност, по молба на съдружника. При АД в случай на смърт, ликвидация, несъстоятелност, участието в дружеството не се прекратява. Налице ще бъде правоприемство. Акцията се придобива от нов правоприемник, който замества предходния акционер. </a:t>
            </a:r>
            <a:endParaRPr lang="bg-BG" sz="1700" dirty="0" smtClean="0"/>
          </a:p>
          <a:p>
            <a:pPr marL="109728" indent="0" algn="just">
              <a:buNone/>
            </a:pPr>
            <a:endParaRPr lang="bg-BG" sz="1700" dirty="0" smtClean="0"/>
          </a:p>
          <a:p>
            <a:pPr algn="just"/>
            <a:r>
              <a:rPr lang="bg-BG" sz="1700" dirty="0" smtClean="0"/>
              <a:t>Различни са органите на двете дружества. Органите на ООД са общото събрание на съдружниците и управителя. Управителят може да бъде едно лице или да бъдат няколко, които да действат заедно или поотделно. В АД основния орган е общото събрание. Различна е възможността за управление. Дружеството моце да се управлява посредством два начина – чрез Управителен съвет или чрез СЪвет на директорите и Контролен съвет. Управителният съвет и Съветът на директорите са колективни органи, които изпълняват решенията на общото събрание, управляват и представляват дружеството. Контролният съвет е самостоятелен и независим орган, който съблюдава работата на Съвета на директорите и се отчита пряко пред общото събрание на акционерите. </a:t>
            </a:r>
            <a:endParaRPr lang="en-US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>
            <a:normAutofit/>
          </a:bodyPr>
          <a:lstStyle/>
          <a:p>
            <a:r>
              <a:rPr lang="bg-BG" sz="3200" dirty="0"/>
              <a:t>ООД или АД?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527"/>
            <a:ext cx="1124744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1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Основния отличителен белег на тази форма за осъществяване на бизнес е в отговорността. Извършвайки дейност като едноличен търговец, вие отговаряте с цялото имущество, което се води на ваше име като физическо лице, а също така и с паричните спестявания, работна заплата и други доходи, които получавате. Или казано по-просто – ако нещо се обърка и бизнесът ви задлъжнее ще се стигне до запориране на средствата, имуществото ви и т.н.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533535"/>
            <a:ext cx="8229600" cy="1143000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Отговорност на ЕТ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60" y="188639"/>
            <a:ext cx="2759968" cy="183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1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just"/>
            <a:r>
              <a:rPr lang="ru-RU" sz="2900" b="1" dirty="0"/>
              <a:t>Чл. 22.</a:t>
            </a:r>
            <a:r>
              <a:rPr lang="ru-RU" sz="2900" dirty="0"/>
              <a:t> (1) Вещните права, придобити преди брака, както и придобитите по време на брака по наследство и по дарение, принадлежат на съпруга, който ги е придобил. Лични са и вещните права, придобити от единия съпруг, когато кредитор е насочил изпълнение за личен дълг на другия съпруг по реда на глава четиридесет и четвърта от Гражданския процесуален кодекс върху вещни права, които са съпружеска имуществена общност.</a:t>
            </a:r>
          </a:p>
          <a:p>
            <a:pPr algn="just"/>
            <a:r>
              <a:rPr lang="ru-RU" sz="2900" dirty="0"/>
              <a:t>(2) Лични са движимите вещи, придобити от единия съпруг по време на брака, които му служат за обикновено лично ползване, за упражняване на професия или на занаят.</a:t>
            </a:r>
          </a:p>
          <a:p>
            <a:pPr algn="just"/>
            <a:r>
              <a:rPr lang="ru-RU" sz="2900" dirty="0"/>
              <a:t>(3) </a:t>
            </a:r>
            <a:r>
              <a:rPr lang="ru-RU" sz="2900" b="1" u="sng" dirty="0"/>
              <a:t>Лични са вещните права, придобити от съпруг - едноличен търговец, по време на брака за упражняване на търговската му дейност и включени в неговото предприятие</a:t>
            </a:r>
            <a:r>
              <a:rPr lang="ru-RU" sz="2900" dirty="0"/>
              <a:t>.</a:t>
            </a:r>
          </a:p>
          <a:p>
            <a:pPr algn="just"/>
            <a:endParaRPr lang="en-US" sz="2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3943" y="636496"/>
            <a:ext cx="8229600" cy="1143000"/>
          </a:xfrm>
        </p:spPr>
        <p:txBody>
          <a:bodyPr>
            <a:normAutofit/>
          </a:bodyPr>
          <a:lstStyle/>
          <a:p>
            <a:r>
              <a:rPr lang="bg-BG" sz="2800" dirty="0" smtClean="0"/>
              <a:t>ЕТ през призмата</a:t>
            </a:r>
            <a:br>
              <a:rPr lang="bg-BG" sz="2800" dirty="0" smtClean="0"/>
            </a:br>
            <a:r>
              <a:rPr lang="bg-BG" sz="2800" dirty="0" smtClean="0"/>
              <a:t>на Семейния кодекс.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6719"/>
            <a:ext cx="2880320" cy="1919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88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7544" y="980728"/>
            <a:ext cx="84249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 smtClean="0"/>
              <a:t>Търговски дружества</a:t>
            </a:r>
            <a:r>
              <a:rPr lang="bg-BG" sz="2400" dirty="0" smtClean="0"/>
              <a:t>:</a:t>
            </a:r>
          </a:p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 1. СД (събирателното дружество);</a:t>
            </a:r>
            <a:br>
              <a:rPr lang="bg-BG" dirty="0" smtClean="0"/>
            </a:br>
            <a:r>
              <a:rPr lang="bg-BG" dirty="0" smtClean="0"/>
              <a:t> 2. КД (командитното дружество);</a:t>
            </a:r>
            <a:br>
              <a:rPr lang="bg-BG" dirty="0" smtClean="0"/>
            </a:br>
            <a:r>
              <a:rPr lang="bg-BG" dirty="0" smtClean="0"/>
              <a:t> 3. ООД (дружеството с ограничена отговорност);</a:t>
            </a:r>
            <a:br>
              <a:rPr lang="bg-BG" dirty="0" smtClean="0"/>
            </a:br>
            <a:r>
              <a:rPr lang="bg-BG" dirty="0" smtClean="0"/>
              <a:t> 4. АД (акционерното дружество);</a:t>
            </a:r>
            <a:br>
              <a:rPr lang="bg-BG" dirty="0" smtClean="0"/>
            </a:br>
            <a:r>
              <a:rPr lang="bg-BG" dirty="0" smtClean="0"/>
              <a:t> 5. КДА (командитното дружество с акции).</a:t>
            </a:r>
            <a:br>
              <a:rPr lang="bg-BG" dirty="0" smtClean="0"/>
            </a:b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84985"/>
            <a:ext cx="3240360" cy="256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02122"/>
            <a:ext cx="8229600" cy="4525963"/>
          </a:xfrm>
        </p:spPr>
        <p:txBody>
          <a:bodyPr/>
          <a:lstStyle/>
          <a:p>
            <a:r>
              <a:rPr lang="bg-BG" dirty="0" smtClean="0"/>
              <a:t>за тях е характерно, че съдружниците им отговарят солидарно и неограничено, няма изискване за капитал, няма органи на управление. 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836712"/>
            <a:ext cx="7715200" cy="580926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Персонални дружества – СД и КД.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05064"/>
            <a:ext cx="4183124" cy="212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46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6540" y="1700808"/>
            <a:ext cx="8686800" cy="52600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bg-BG" b="1" dirty="0" smtClean="0"/>
              <a:t>Събирателното дружество</a:t>
            </a:r>
            <a:r>
              <a:rPr lang="bg-BG" dirty="0" smtClean="0"/>
              <a:t> – в него могат да се включват физически и юридически лица. Съдружниците носят неограничена и солидарна отговорност за задълженията на дружеството. Основният капитал се формира от дяловите вноски на съдружниците, но може и чрез дялови вноски в брой и непарични вноски (сгради, магазини, стоки и др.), които се внасят и записват в основния капитал и стават фирмена собственост. Основният капитал на СД се увеличава чрез: привличане на нови съдружници, капитализиране на част от печалбата (след облагане с данък), натрупване на резерви и тяхното трансформиране в основен капитал. Основният капитал на СД се намалява при: напускане на  съдружник, покриване на загуби.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Събирателно дружество.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0"/>
            <a:ext cx="2615952" cy="1737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06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1348" y="1196752"/>
            <a:ext cx="8507288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dirty="0" err="1"/>
              <a:t>Командитното</a:t>
            </a:r>
            <a:r>
              <a:rPr lang="en-US" b="1" dirty="0"/>
              <a:t> </a:t>
            </a:r>
            <a:r>
              <a:rPr lang="en-US" b="1" dirty="0" err="1"/>
              <a:t>дружество</a:t>
            </a:r>
            <a:r>
              <a:rPr lang="en-US" dirty="0"/>
              <a:t> се </a:t>
            </a:r>
            <a:r>
              <a:rPr lang="en-US" dirty="0" err="1"/>
              <a:t>образува</a:t>
            </a:r>
            <a:r>
              <a:rPr lang="en-US" dirty="0"/>
              <a:t> с </a:t>
            </a:r>
            <a:r>
              <a:rPr lang="en-US" dirty="0" err="1"/>
              <a:t>договор</a:t>
            </a:r>
            <a:r>
              <a:rPr lang="en-US" dirty="0"/>
              <a:t> между </a:t>
            </a:r>
            <a:r>
              <a:rPr lang="en-US" dirty="0" err="1"/>
              <a:t>две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повече</a:t>
            </a:r>
            <a:r>
              <a:rPr lang="en-US" dirty="0"/>
              <a:t> лица за </a:t>
            </a:r>
            <a:r>
              <a:rPr lang="en-US" dirty="0" err="1"/>
              <a:t>извършване</a:t>
            </a:r>
            <a:r>
              <a:rPr lang="en-US" dirty="0"/>
              <a:t> </a:t>
            </a:r>
            <a:r>
              <a:rPr lang="en-US" dirty="0" err="1"/>
              <a:t>търговска</a:t>
            </a:r>
            <a:r>
              <a:rPr lang="en-US" dirty="0"/>
              <a:t> </a:t>
            </a:r>
            <a:r>
              <a:rPr lang="en-US" dirty="0" err="1"/>
              <a:t>дейност</a:t>
            </a:r>
            <a:r>
              <a:rPr lang="en-US" dirty="0"/>
              <a:t> </a:t>
            </a:r>
            <a:r>
              <a:rPr lang="en-US" dirty="0" err="1"/>
              <a:t>под</a:t>
            </a:r>
            <a:r>
              <a:rPr lang="en-US" dirty="0"/>
              <a:t> </a:t>
            </a:r>
            <a:r>
              <a:rPr lang="en-US" dirty="0" err="1"/>
              <a:t>обща</a:t>
            </a:r>
            <a:r>
              <a:rPr lang="en-US" dirty="0"/>
              <a:t> </a:t>
            </a:r>
            <a:r>
              <a:rPr lang="en-US" dirty="0" err="1"/>
              <a:t>фирма</a:t>
            </a:r>
            <a:r>
              <a:rPr lang="en-US" dirty="0"/>
              <a:t>, като </a:t>
            </a:r>
            <a:r>
              <a:rPr lang="en-US" dirty="0" err="1"/>
              <a:t>един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повече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съдружниците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солидарно</a:t>
            </a:r>
            <a:r>
              <a:rPr lang="en-US" dirty="0"/>
              <a:t> и </a:t>
            </a:r>
            <a:r>
              <a:rPr lang="en-US" dirty="0" err="1"/>
              <a:t>неограничено</a:t>
            </a:r>
            <a:r>
              <a:rPr lang="en-US" dirty="0"/>
              <a:t> </a:t>
            </a:r>
            <a:r>
              <a:rPr lang="en-US" dirty="0" err="1"/>
              <a:t>отговорни</a:t>
            </a:r>
            <a:r>
              <a:rPr lang="en-US" dirty="0"/>
              <a:t> за </a:t>
            </a:r>
            <a:r>
              <a:rPr lang="en-US" dirty="0" err="1"/>
              <a:t>задълженията</a:t>
            </a:r>
            <a:r>
              <a:rPr lang="en-US" dirty="0"/>
              <a:t> на </a:t>
            </a:r>
            <a:r>
              <a:rPr lang="en-US" dirty="0" err="1"/>
              <a:t>дружеството</a:t>
            </a:r>
            <a:r>
              <a:rPr lang="en-US" dirty="0"/>
              <a:t>, а </a:t>
            </a:r>
            <a:r>
              <a:rPr lang="en-US" dirty="0" err="1"/>
              <a:t>останалите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отговорни</a:t>
            </a:r>
            <a:r>
              <a:rPr lang="en-US" dirty="0"/>
              <a:t> до </a:t>
            </a:r>
            <a:r>
              <a:rPr lang="en-US" dirty="0" err="1"/>
              <a:t>размера</a:t>
            </a:r>
            <a:r>
              <a:rPr lang="en-US" dirty="0"/>
              <a:t> на </a:t>
            </a:r>
            <a:r>
              <a:rPr lang="en-US" dirty="0" err="1"/>
              <a:t>уговорената</a:t>
            </a:r>
            <a:r>
              <a:rPr lang="en-US" dirty="0"/>
              <a:t> </a:t>
            </a:r>
            <a:r>
              <a:rPr lang="en-US" dirty="0" err="1"/>
              <a:t>вноска</a:t>
            </a:r>
            <a:r>
              <a:rPr lang="en-US" dirty="0"/>
              <a:t>. </a:t>
            </a:r>
            <a:r>
              <a:rPr lang="en-US" dirty="0" err="1"/>
              <a:t>Управлението</a:t>
            </a:r>
            <a:r>
              <a:rPr lang="en-US" dirty="0"/>
              <a:t> и </a:t>
            </a:r>
            <a:r>
              <a:rPr lang="en-US" dirty="0" err="1"/>
              <a:t>представителството</a:t>
            </a:r>
            <a:r>
              <a:rPr lang="en-US" dirty="0"/>
              <a:t> на </a:t>
            </a:r>
            <a:r>
              <a:rPr lang="en-US" dirty="0" err="1"/>
              <a:t>дружеството</a:t>
            </a:r>
            <a:r>
              <a:rPr lang="en-US" dirty="0"/>
              <a:t> се </a:t>
            </a:r>
            <a:r>
              <a:rPr lang="en-US" dirty="0" err="1"/>
              <a:t>извършват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неограничено</a:t>
            </a:r>
            <a:r>
              <a:rPr lang="en-US" dirty="0"/>
              <a:t> </a:t>
            </a:r>
            <a:r>
              <a:rPr lang="en-US" dirty="0" err="1"/>
              <a:t>отговорните</a:t>
            </a:r>
            <a:r>
              <a:rPr lang="en-US" dirty="0"/>
              <a:t> </a:t>
            </a:r>
            <a:r>
              <a:rPr lang="en-US" dirty="0" err="1"/>
              <a:t>съдружници</a:t>
            </a:r>
            <a:r>
              <a:rPr lang="en-US" dirty="0"/>
              <a:t>. </a:t>
            </a:r>
            <a:r>
              <a:rPr lang="en-US" dirty="0" err="1"/>
              <a:t>Основният</a:t>
            </a:r>
            <a:r>
              <a:rPr lang="en-US" dirty="0"/>
              <a:t> </a:t>
            </a:r>
            <a:r>
              <a:rPr lang="en-US" dirty="0" err="1"/>
              <a:t>капитал</a:t>
            </a:r>
            <a:r>
              <a:rPr lang="en-US" dirty="0"/>
              <a:t> на КД се </a:t>
            </a:r>
            <a:r>
              <a:rPr lang="en-US" dirty="0" err="1"/>
              <a:t>формира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дяловете</a:t>
            </a:r>
            <a:r>
              <a:rPr lang="en-US" dirty="0"/>
              <a:t> </a:t>
            </a:r>
            <a:r>
              <a:rPr lang="en-US" dirty="0" err="1"/>
              <a:t>вноски</a:t>
            </a:r>
            <a:r>
              <a:rPr lang="en-US" dirty="0"/>
              <a:t> на </a:t>
            </a:r>
            <a:r>
              <a:rPr lang="en-US" dirty="0" err="1"/>
              <a:t>неограничено</a:t>
            </a:r>
            <a:r>
              <a:rPr lang="en-US" dirty="0"/>
              <a:t> и </a:t>
            </a:r>
            <a:r>
              <a:rPr lang="en-US" dirty="0" err="1"/>
              <a:t>ограничено</a:t>
            </a:r>
            <a:r>
              <a:rPr lang="en-US" dirty="0"/>
              <a:t> </a:t>
            </a:r>
            <a:r>
              <a:rPr lang="en-US" dirty="0" err="1"/>
              <a:t>отговорните</a:t>
            </a:r>
            <a:r>
              <a:rPr lang="en-US" dirty="0"/>
              <a:t> </a:t>
            </a:r>
            <a:r>
              <a:rPr lang="en-US" dirty="0" err="1"/>
              <a:t>съдружници</a:t>
            </a:r>
            <a:r>
              <a:rPr lang="en-US" dirty="0"/>
              <a:t>. </a:t>
            </a:r>
            <a:r>
              <a:rPr lang="en-US" dirty="0" err="1"/>
              <a:t>Величината</a:t>
            </a:r>
            <a:r>
              <a:rPr lang="en-US" dirty="0"/>
              <a:t> на </a:t>
            </a:r>
            <a:r>
              <a:rPr lang="en-US" dirty="0" err="1"/>
              <a:t>вноските</a:t>
            </a:r>
            <a:r>
              <a:rPr lang="en-US" dirty="0"/>
              <a:t> на </a:t>
            </a:r>
            <a:r>
              <a:rPr lang="en-US" dirty="0" err="1"/>
              <a:t>ограничено</a:t>
            </a:r>
            <a:r>
              <a:rPr lang="en-US" dirty="0"/>
              <a:t> </a:t>
            </a:r>
            <a:r>
              <a:rPr lang="en-US" dirty="0" err="1"/>
              <a:t>отговорните</a:t>
            </a:r>
            <a:r>
              <a:rPr lang="en-US" dirty="0"/>
              <a:t> </a:t>
            </a:r>
            <a:r>
              <a:rPr lang="en-US" dirty="0" err="1"/>
              <a:t>съдружници</a:t>
            </a:r>
            <a:r>
              <a:rPr lang="en-US" dirty="0"/>
              <a:t> се </a:t>
            </a:r>
            <a:r>
              <a:rPr lang="en-US" dirty="0" err="1"/>
              <a:t>записва</a:t>
            </a:r>
            <a:r>
              <a:rPr lang="en-US" dirty="0"/>
              <a:t> в </a:t>
            </a:r>
            <a:r>
              <a:rPr lang="en-US" dirty="0" err="1"/>
              <a:t>дружествения</a:t>
            </a:r>
            <a:r>
              <a:rPr lang="en-US" dirty="0"/>
              <a:t> </a:t>
            </a:r>
            <a:r>
              <a:rPr lang="en-US" dirty="0" err="1"/>
              <a:t>договор</a:t>
            </a:r>
            <a:r>
              <a:rPr lang="en-US" dirty="0"/>
              <a:t>, а </a:t>
            </a:r>
            <a:r>
              <a:rPr lang="en-US" dirty="0" err="1"/>
              <a:t>неограничено</a:t>
            </a:r>
            <a:r>
              <a:rPr lang="en-US" dirty="0"/>
              <a:t> </a:t>
            </a:r>
            <a:r>
              <a:rPr lang="en-US" dirty="0" err="1"/>
              <a:t>отговорните</a:t>
            </a:r>
            <a:r>
              <a:rPr lang="en-US" dirty="0"/>
              <a:t> </a:t>
            </a:r>
            <a:r>
              <a:rPr lang="en-US" dirty="0" err="1"/>
              <a:t>съдружници</a:t>
            </a:r>
            <a:r>
              <a:rPr lang="en-US" dirty="0"/>
              <a:t> </a:t>
            </a:r>
            <a:r>
              <a:rPr lang="en-US" dirty="0" err="1"/>
              <a:t>участват</a:t>
            </a:r>
            <a:r>
              <a:rPr lang="en-US" dirty="0"/>
              <a:t> </a:t>
            </a:r>
            <a:r>
              <a:rPr lang="en-US" dirty="0" err="1"/>
              <a:t>най-малко</a:t>
            </a:r>
            <a:r>
              <a:rPr lang="en-US" dirty="0"/>
              <a:t> с 1/10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капитала</a:t>
            </a:r>
            <a:r>
              <a:rPr lang="en-US" dirty="0"/>
              <a:t> на КД. По </a:t>
            </a:r>
            <a:r>
              <a:rPr lang="en-US" dirty="0" err="1"/>
              <a:t>този</a:t>
            </a:r>
            <a:r>
              <a:rPr lang="en-US" dirty="0"/>
              <a:t> </a:t>
            </a:r>
            <a:r>
              <a:rPr lang="en-US" dirty="0" err="1"/>
              <a:t>начин</a:t>
            </a:r>
            <a:r>
              <a:rPr lang="en-US" dirty="0"/>
              <a:t> </a:t>
            </a:r>
            <a:r>
              <a:rPr lang="en-US" dirty="0" err="1"/>
              <a:t>основният</a:t>
            </a:r>
            <a:r>
              <a:rPr lang="en-US" dirty="0"/>
              <a:t> </a:t>
            </a:r>
            <a:r>
              <a:rPr lang="en-US" dirty="0" err="1"/>
              <a:t>капитал</a:t>
            </a:r>
            <a:r>
              <a:rPr lang="en-US" dirty="0"/>
              <a:t> на КД е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две</a:t>
            </a:r>
            <a:r>
              <a:rPr lang="en-US" dirty="0"/>
              <a:t> </a:t>
            </a:r>
            <a:r>
              <a:rPr lang="en-US" dirty="0" err="1"/>
              <a:t>части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основен</a:t>
            </a:r>
            <a:r>
              <a:rPr lang="en-US" dirty="0"/>
              <a:t> </a:t>
            </a:r>
            <a:r>
              <a:rPr lang="en-US" dirty="0" err="1"/>
              <a:t>капитал</a:t>
            </a:r>
            <a:r>
              <a:rPr lang="en-US" dirty="0"/>
              <a:t> на </a:t>
            </a:r>
            <a:r>
              <a:rPr lang="en-US" dirty="0" err="1"/>
              <a:t>ограничено</a:t>
            </a:r>
            <a:r>
              <a:rPr lang="en-US" dirty="0"/>
              <a:t> </a:t>
            </a:r>
            <a:r>
              <a:rPr lang="en-US" dirty="0" err="1"/>
              <a:t>отговорните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основен</a:t>
            </a:r>
            <a:r>
              <a:rPr lang="en-US" dirty="0"/>
              <a:t> </a:t>
            </a:r>
            <a:r>
              <a:rPr lang="en-US" dirty="0" err="1"/>
              <a:t>капитал</a:t>
            </a:r>
            <a:r>
              <a:rPr lang="en-US" dirty="0"/>
              <a:t> на </a:t>
            </a:r>
            <a:r>
              <a:rPr lang="en-US" dirty="0" err="1"/>
              <a:t>неограничено</a:t>
            </a:r>
            <a:r>
              <a:rPr lang="en-US" dirty="0"/>
              <a:t> </a:t>
            </a:r>
            <a:r>
              <a:rPr lang="en-US" dirty="0" err="1"/>
              <a:t>отговорните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Командитно дружество.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930934"/>
            <a:ext cx="2580878" cy="1935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94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258</TotalTime>
  <Words>3276</Words>
  <Application>Microsoft Office PowerPoint</Application>
  <PresentationFormat>On-screen Show (4:3)</PresentationFormat>
  <Paragraphs>102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Lucida Sans Unicode</vt:lpstr>
      <vt:lpstr>Verdana</vt:lpstr>
      <vt:lpstr>Wingdings 2</vt:lpstr>
      <vt:lpstr>Wingdings 3</vt:lpstr>
      <vt:lpstr>Concourse</vt:lpstr>
      <vt:lpstr>Избор на правен субект  (ЕТ, ООД, ЕООД, АД И ЕАД). Практикчески съвети.</vt:lpstr>
      <vt:lpstr>Видове търговци и дружества </vt:lpstr>
      <vt:lpstr>ЕДНОЛИЧЕН ТЪРГОВЕЦ - ЕТ</vt:lpstr>
      <vt:lpstr>Отговорност на ЕТ</vt:lpstr>
      <vt:lpstr>ЕТ през призмата на Семейния кодекс.</vt:lpstr>
      <vt:lpstr>PowerPoint Presentation</vt:lpstr>
      <vt:lpstr>Персонални дружества – СД и КД.</vt:lpstr>
      <vt:lpstr>Събирателно дружество.</vt:lpstr>
      <vt:lpstr>Командитно дружество.</vt:lpstr>
      <vt:lpstr>Капиталови дружества.</vt:lpstr>
      <vt:lpstr>Дружеството с  ограничена отговорност  – ООД</vt:lpstr>
      <vt:lpstr>Дружеството с  ограничена отговорност на едно лице – ЕООД</vt:lpstr>
      <vt:lpstr>PowerPoint Presentation</vt:lpstr>
      <vt:lpstr>Какво представлява  капиталът? </vt:lpstr>
      <vt:lpstr>Капиталът е имущество, но имуществото не е  капитал. </vt:lpstr>
      <vt:lpstr>Как капиталът се отнася към дяловете  на съдружниците? </vt:lpstr>
      <vt:lpstr>Какъв размер на капитал да определя първоначално? </vt:lpstr>
      <vt:lpstr>Как да разделя капитала? </vt:lpstr>
      <vt:lpstr>Промени в капитала след регистрацията. </vt:lpstr>
      <vt:lpstr>Грешките, които не трябва да допуснеш. </vt:lpstr>
      <vt:lpstr>Тарикатлък!</vt:lpstr>
      <vt:lpstr>Дял от имуществото на дружеството. </vt:lpstr>
      <vt:lpstr>Наследяване на  дялове от капитал на ООД: </vt:lpstr>
      <vt:lpstr>Акционерно дружество  – АД </vt:lpstr>
      <vt:lpstr>PowerPoint Presentation</vt:lpstr>
      <vt:lpstr>Командитно дружество с акции – КДА</vt:lpstr>
      <vt:lpstr>Как да избереш най-подходящата правна форма за бизнес? </vt:lpstr>
      <vt:lpstr>С какво да се съобразиш при избора на правна форма?</vt:lpstr>
      <vt:lpstr>PowerPoint Presentation</vt:lpstr>
      <vt:lpstr>PowerPoint Presentation</vt:lpstr>
      <vt:lpstr>PowerPoint Presentation</vt:lpstr>
      <vt:lpstr>PowerPoint Presentation</vt:lpstr>
      <vt:lpstr>ЕТ или ЕООД?</vt:lpstr>
      <vt:lpstr>PowerPoint Presentation</vt:lpstr>
      <vt:lpstr>ООД или АД?</vt:lpstr>
      <vt:lpstr>PowerPoint Presentation</vt:lpstr>
      <vt:lpstr>ООД или АД?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Избор на правен субект (ЕТ, ООД, ЕООД, АД И ЕАД). ПРАКТИКЧЕСКИ СЪВЕТИ.</dc:title>
  <dc:creator>A7</dc:creator>
  <cp:lastModifiedBy>Ralitsa Marinova</cp:lastModifiedBy>
  <cp:revision>32</cp:revision>
  <dcterms:created xsi:type="dcterms:W3CDTF">2019-11-01T14:57:07Z</dcterms:created>
  <dcterms:modified xsi:type="dcterms:W3CDTF">2019-11-07T16:32:39Z</dcterms:modified>
</cp:coreProperties>
</file>