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9"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0" r:id="rId4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A129F-503A-4D57-BA01-4AAC934F8E03}"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16E10-707C-4C49-9F0B-4CE4BE21F523}" type="slidenum">
              <a:rPr lang="en-US" smtClean="0"/>
              <a:t>‹#›</a:t>
            </a:fld>
            <a:endParaRPr lang="en-US"/>
          </a:p>
        </p:txBody>
      </p:sp>
    </p:spTree>
    <p:extLst>
      <p:ext uri="{BB962C8B-B14F-4D97-AF65-F5344CB8AC3E}">
        <p14:creationId xmlns:p14="http://schemas.microsoft.com/office/powerpoint/2010/main" val="59045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16E10-707C-4C49-9F0B-4CE4BE21F523}" type="slidenum">
              <a:rPr lang="en-US" smtClean="0"/>
              <a:t>10</a:t>
            </a:fld>
            <a:endParaRPr lang="en-US"/>
          </a:p>
        </p:txBody>
      </p:sp>
    </p:spTree>
    <p:extLst>
      <p:ext uri="{BB962C8B-B14F-4D97-AF65-F5344CB8AC3E}">
        <p14:creationId xmlns:p14="http://schemas.microsoft.com/office/powerpoint/2010/main" val="2175781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73CC536-4F3D-4E22-A9F1-A3C6D40310AC}" type="datetimeFigureOut">
              <a:rPr lang="bg-BG" smtClean="0"/>
              <a:t>8.11.2019 г.</a:t>
            </a:fld>
            <a:endParaRPr lang="bg-B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bg-B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3F3F3C-A60D-426C-8F94-912700854F7B}"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8.11.2019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8.11.2019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3CC536-4F3D-4E22-A9F1-A3C6D40310AC}" type="datetimeFigureOut">
              <a:rPr lang="bg-BG" smtClean="0"/>
              <a:t>8.11.2019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3CC536-4F3D-4E22-A9F1-A3C6D40310AC}" type="datetimeFigureOut">
              <a:rPr lang="bg-BG" smtClean="0"/>
              <a:t>8.11.2019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3CC536-4F3D-4E22-A9F1-A3C6D40310AC}" type="datetimeFigureOut">
              <a:rPr lang="bg-BG" smtClean="0"/>
              <a:t>8.11.2019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3CC536-4F3D-4E22-A9F1-A3C6D40310AC}" type="datetimeFigureOut">
              <a:rPr lang="bg-BG" smtClean="0"/>
              <a:t>8.11.2019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3F3F3C-A60D-426C-8F94-912700854F7B}"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3CC536-4F3D-4E22-A9F1-A3C6D40310AC}" type="datetimeFigureOut">
              <a:rPr lang="bg-BG" smtClean="0"/>
              <a:t>8.11.2019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3F3F3C-A60D-426C-8F94-912700854F7B}" type="slidenum">
              <a:rPr lang="bg-BG" smtClean="0"/>
              <a:t>‹#›</a:t>
            </a:fld>
            <a:endParaRPr lang="bg-BG"/>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C536-4F3D-4E22-A9F1-A3C6D40310AC}" type="datetimeFigureOut">
              <a:rPr lang="bg-BG" smtClean="0"/>
              <a:t>8.11.2019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73CC536-4F3D-4E22-A9F1-A3C6D40310AC}" type="datetimeFigureOut">
              <a:rPr lang="bg-BG" smtClean="0"/>
              <a:t>8.11.2019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3CC536-4F3D-4E22-A9F1-A3C6D40310AC}" type="datetimeFigureOut">
              <a:rPr lang="bg-BG" smtClean="0"/>
              <a:t>8.11.2019 г.</a:t>
            </a:fld>
            <a:endParaRPr lang="bg-B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g-B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3F3F3C-A60D-426C-8F94-912700854F7B}" type="slidenum">
              <a:rPr lang="bg-BG" smtClean="0"/>
              <a:t>‹#›</a:t>
            </a:fld>
            <a:endParaRPr lang="bg-B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3CC536-4F3D-4E22-A9F1-A3C6D40310AC}" type="datetimeFigureOut">
              <a:rPr lang="bg-BG" smtClean="0"/>
              <a:t>8.11.2019 г.</a:t>
            </a:fld>
            <a:endParaRPr lang="bg-B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g-B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3F3F3C-A60D-426C-8F94-912700854F7B}"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bg-BG" sz="4000" dirty="0" smtClean="0"/>
              <a:t>Подготовка на всички необходими документи за регистрация на фирма.</a:t>
            </a:r>
            <a:br>
              <a:rPr lang="bg-BG" sz="4000" dirty="0" smtClean="0"/>
            </a:b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3429000"/>
            <a:ext cx="7366000" cy="2857500"/>
          </a:xfrm>
          <a:prstGeom prst="rect">
            <a:avLst/>
          </a:prstGeom>
          <a:ln>
            <a:noFill/>
          </a:ln>
          <a:effectLst>
            <a:softEdge rad="112500"/>
          </a:effectLst>
        </p:spPr>
      </p:pic>
    </p:spTree>
    <p:extLst>
      <p:ext uri="{BB962C8B-B14F-4D97-AF65-F5344CB8AC3E}">
        <p14:creationId xmlns:p14="http://schemas.microsoft.com/office/powerpoint/2010/main" val="4075063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564904"/>
            <a:ext cx="8507288" cy="3442387"/>
          </a:xfrm>
        </p:spPr>
        <p:txBody>
          <a:bodyPr>
            <a:normAutofit/>
          </a:bodyPr>
          <a:lstStyle/>
          <a:p>
            <a:r>
              <a:rPr lang="bg-BG" sz="2000" dirty="0"/>
              <a:t>По така посочените въпроси, едноличният собственик на капитала взе следните решения:</a:t>
            </a:r>
            <a:endParaRPr lang="en-US" sz="2000" dirty="0"/>
          </a:p>
          <a:p>
            <a:r>
              <a:rPr lang="bg-BG" sz="2000" dirty="0"/>
              <a:t>1. На основание чл. 113 и следващи от Търговския закон на Република България решава да се учреди Еднолично дружество с ограничена отговорност с наименование: „</a:t>
            </a:r>
            <a:r>
              <a:rPr lang="en-US" sz="2000" dirty="0"/>
              <a:t>…………..</a:t>
            </a:r>
            <a:r>
              <a:rPr lang="bg-BG" sz="2000" dirty="0"/>
              <a:t>” ЕООД, което ще се изписва на латиница: </a:t>
            </a:r>
            <a:r>
              <a:rPr lang="en-US" sz="2000" dirty="0"/>
              <a:t>“…………….” LTD</a:t>
            </a:r>
            <a:r>
              <a:rPr lang="bg-BG" sz="2000" dirty="0"/>
              <a:t>. </a:t>
            </a:r>
            <a:endParaRPr lang="en-US" sz="2000" dirty="0"/>
          </a:p>
          <a:p>
            <a:endParaRPr lang="en-US" sz="2000" dirty="0"/>
          </a:p>
          <a:p>
            <a:r>
              <a:rPr lang="bg-BG" sz="2000" dirty="0"/>
              <a:t>2. Седалище: </a:t>
            </a:r>
            <a:r>
              <a:rPr lang="en-US" sz="2000" dirty="0"/>
              <a:t>……………….</a:t>
            </a:r>
            <a:r>
              <a:rPr lang="bg-BG" sz="2000" dirty="0"/>
              <a:t>.</a:t>
            </a:r>
            <a:endParaRPr lang="en-US" sz="2000" dirty="0"/>
          </a:p>
          <a:p>
            <a:r>
              <a:rPr lang="bg-BG" sz="2000" dirty="0"/>
              <a:t>2.1. Адрес на управление: </a:t>
            </a:r>
            <a:r>
              <a:rPr lang="en-US" sz="2000" dirty="0"/>
              <a:t>………………………</a:t>
            </a:r>
            <a:r>
              <a:rPr lang="bg-BG" sz="2000" dirty="0"/>
              <a:t>. </a:t>
            </a:r>
            <a:endParaRPr lang="en-US" sz="2000" dirty="0"/>
          </a:p>
          <a:p>
            <a:pPr marL="109728" indent="0">
              <a:buNone/>
            </a:pPr>
            <a:endParaRPr lang="en-US" sz="2000" dirty="0"/>
          </a:p>
        </p:txBody>
      </p:sp>
      <p:sp>
        <p:nvSpPr>
          <p:cNvPr id="3" name="Title 2"/>
          <p:cNvSpPr>
            <a:spLocks noGrp="1"/>
          </p:cNvSpPr>
          <p:nvPr>
            <p:ph type="title"/>
          </p:nvPr>
        </p:nvSpPr>
        <p:spPr>
          <a:xfrm>
            <a:off x="851248" y="188640"/>
            <a:ext cx="8291264" cy="2074242"/>
          </a:xfrm>
        </p:spPr>
        <p:txBody>
          <a:bodyPr>
            <a:normAutofit/>
          </a:bodyPr>
          <a:lstStyle/>
          <a:p>
            <a:r>
              <a:rPr lang="bg-BG" sz="2000" dirty="0"/>
              <a:t>Документи за регистрация на ЕООД – </a:t>
            </a:r>
            <a:r>
              <a:rPr lang="en-GB" sz="2000" dirty="0" smtClean="0"/>
              <a:t/>
            </a:r>
            <a:br>
              <a:rPr lang="en-GB" sz="2000" dirty="0" smtClean="0"/>
            </a:br>
            <a:r>
              <a:rPr lang="bg-BG" sz="2000" dirty="0" smtClean="0"/>
              <a:t>Протокол </a:t>
            </a:r>
            <a:r>
              <a:rPr lang="bg-BG" sz="2000" dirty="0"/>
              <a:t>от заседание на едноличния </a:t>
            </a:r>
            <a:r>
              <a:rPr lang="en-GB" sz="2000" dirty="0" smtClean="0"/>
              <a:t/>
            </a:r>
            <a:br>
              <a:rPr lang="en-GB" sz="2000" dirty="0" smtClean="0"/>
            </a:br>
            <a:r>
              <a:rPr lang="bg-BG" sz="2000" dirty="0" smtClean="0"/>
              <a:t>собственик </a:t>
            </a:r>
            <a:r>
              <a:rPr lang="bg-BG" sz="2000" dirty="0"/>
              <a:t>на капитал</a:t>
            </a:r>
            <a:endParaRPr lang="en-US" sz="2000" dirty="0"/>
          </a:p>
        </p:txBody>
      </p:sp>
    </p:spTree>
    <p:extLst>
      <p:ext uri="{BB962C8B-B14F-4D97-AF65-F5344CB8AC3E}">
        <p14:creationId xmlns:p14="http://schemas.microsoft.com/office/powerpoint/2010/main" val="389497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587" y="2276872"/>
            <a:ext cx="8579296" cy="3946443"/>
          </a:xfrm>
        </p:spPr>
        <p:txBody>
          <a:bodyPr>
            <a:normAutofit fontScale="70000" lnSpcReduction="20000"/>
          </a:bodyPr>
          <a:lstStyle/>
          <a:p>
            <a:r>
              <a:rPr lang="bg-BG" dirty="0"/>
              <a:t>3. Предмет на дейност: </a:t>
            </a:r>
            <a:endParaRPr lang="en-US" dirty="0"/>
          </a:p>
          <a:p>
            <a:r>
              <a:rPr lang="bg-BG" i="1" dirty="0"/>
              <a:t>К</a:t>
            </a:r>
            <a:r>
              <a:rPr lang="en-US" i="1" dirty="0" err="1"/>
              <a:t>онсултантски</a:t>
            </a:r>
            <a:r>
              <a:rPr lang="en-US" i="1" dirty="0"/>
              <a:t> </a:t>
            </a:r>
            <a:r>
              <a:rPr lang="en-US" i="1" dirty="0" err="1"/>
              <a:t>услуги</a:t>
            </a:r>
            <a:r>
              <a:rPr lang="en-US" i="1" dirty="0"/>
              <a:t>, </a:t>
            </a:r>
            <a:r>
              <a:rPr lang="en-US" i="1" dirty="0" err="1"/>
              <a:t>информационни</a:t>
            </a:r>
            <a:r>
              <a:rPr lang="en-US" i="1" dirty="0"/>
              <a:t> и </a:t>
            </a:r>
            <a:r>
              <a:rPr lang="en-US" i="1" dirty="0" err="1"/>
              <a:t>интернет</a:t>
            </a:r>
            <a:r>
              <a:rPr lang="en-US" i="1" dirty="0"/>
              <a:t> </a:t>
            </a:r>
            <a:r>
              <a:rPr lang="en-US" i="1" dirty="0" err="1"/>
              <a:t>технологии</a:t>
            </a:r>
            <a:r>
              <a:rPr lang="en-US" i="1" dirty="0"/>
              <a:t>, </a:t>
            </a:r>
            <a:r>
              <a:rPr lang="en-US" i="1" dirty="0" err="1"/>
              <a:t>търговско</a:t>
            </a:r>
            <a:r>
              <a:rPr lang="en-US" i="1" dirty="0"/>
              <a:t> </a:t>
            </a:r>
            <a:r>
              <a:rPr lang="en-US" i="1" dirty="0" err="1"/>
              <a:t>представителство</a:t>
            </a:r>
            <a:r>
              <a:rPr lang="en-US" i="1" dirty="0"/>
              <a:t>, </a:t>
            </a:r>
            <a:r>
              <a:rPr lang="en-US" i="1" dirty="0" err="1"/>
              <a:t>посредничество</a:t>
            </a:r>
            <a:r>
              <a:rPr lang="en-US" i="1" dirty="0"/>
              <a:t> и </a:t>
            </a:r>
            <a:r>
              <a:rPr lang="en-US" i="1" dirty="0" err="1"/>
              <a:t>агентство</a:t>
            </a:r>
            <a:r>
              <a:rPr lang="en-US" i="1" dirty="0"/>
              <a:t> на </a:t>
            </a:r>
            <a:r>
              <a:rPr lang="en-US" i="1" dirty="0" err="1"/>
              <a:t>местни</a:t>
            </a:r>
            <a:r>
              <a:rPr lang="en-US" i="1" dirty="0"/>
              <a:t> и </a:t>
            </a:r>
            <a:r>
              <a:rPr lang="en-US" i="1" dirty="0" err="1"/>
              <a:t>чужди</a:t>
            </a:r>
            <a:r>
              <a:rPr lang="en-US" i="1" dirty="0"/>
              <a:t> </a:t>
            </a:r>
            <a:r>
              <a:rPr lang="en-US" i="1" dirty="0" err="1"/>
              <a:t>физически</a:t>
            </a:r>
            <a:r>
              <a:rPr lang="en-US" i="1" dirty="0"/>
              <a:t> и </a:t>
            </a:r>
            <a:r>
              <a:rPr lang="en-US" i="1" dirty="0" err="1"/>
              <a:t>юридически</a:t>
            </a:r>
            <a:r>
              <a:rPr lang="en-US" i="1" dirty="0"/>
              <a:t> лица в </a:t>
            </a:r>
            <a:r>
              <a:rPr lang="en-US" i="1" dirty="0" err="1"/>
              <a:t>страната</a:t>
            </a:r>
            <a:r>
              <a:rPr lang="en-US" i="1" dirty="0"/>
              <a:t> и </a:t>
            </a:r>
            <a:r>
              <a:rPr lang="en-US" i="1" dirty="0" err="1"/>
              <a:t>чужбина</a:t>
            </a:r>
            <a:r>
              <a:rPr lang="en-US" i="1" dirty="0"/>
              <a:t>, </a:t>
            </a:r>
            <a:r>
              <a:rPr lang="en-US" i="1" dirty="0" err="1"/>
              <a:t>всички</a:t>
            </a:r>
            <a:r>
              <a:rPr lang="en-US" i="1" dirty="0"/>
              <a:t> </a:t>
            </a:r>
            <a:r>
              <a:rPr lang="en-US" i="1" dirty="0" err="1"/>
              <a:t>други</a:t>
            </a:r>
            <a:r>
              <a:rPr lang="en-US" i="1" dirty="0"/>
              <a:t> </a:t>
            </a:r>
            <a:r>
              <a:rPr lang="en-US" i="1" dirty="0" err="1"/>
              <a:t>търговски</a:t>
            </a:r>
            <a:r>
              <a:rPr lang="en-US" i="1" dirty="0"/>
              <a:t> </a:t>
            </a:r>
            <a:r>
              <a:rPr lang="en-US" i="1" dirty="0" err="1"/>
              <a:t>сделки</a:t>
            </a:r>
            <a:r>
              <a:rPr lang="en-US" i="1" dirty="0"/>
              <a:t>, </a:t>
            </a:r>
            <a:r>
              <a:rPr lang="en-US" i="1" dirty="0" err="1"/>
              <a:t>незабранени</a:t>
            </a:r>
            <a:r>
              <a:rPr lang="en-US" i="1" dirty="0"/>
              <a:t> </a:t>
            </a:r>
            <a:r>
              <a:rPr lang="en-US" i="1" dirty="0" err="1"/>
              <a:t>със</a:t>
            </a:r>
            <a:r>
              <a:rPr lang="en-US" i="1" dirty="0"/>
              <a:t> </a:t>
            </a:r>
            <a:r>
              <a:rPr lang="en-US" i="1" dirty="0" err="1"/>
              <a:t>закон</a:t>
            </a:r>
            <a:r>
              <a:rPr lang="bg-BG" i="1" dirty="0"/>
              <a:t>, извършване на всякаква дейност и услуги</a:t>
            </a:r>
            <a:r>
              <a:rPr lang="en-US" i="1" dirty="0"/>
              <a:t>, </a:t>
            </a:r>
            <a:r>
              <a:rPr lang="bg-BG" i="1" dirty="0"/>
              <a:t>за които се изисква лиценз </a:t>
            </a:r>
            <a:r>
              <a:rPr lang="en-US" i="1" dirty="0"/>
              <a:t>(</a:t>
            </a:r>
            <a:r>
              <a:rPr lang="bg-BG" i="1" dirty="0"/>
              <a:t>след издаване на съответния лиценз</a:t>
            </a:r>
            <a:r>
              <a:rPr lang="en-US" i="1" dirty="0"/>
              <a:t>)</a:t>
            </a:r>
            <a:r>
              <a:rPr lang="bg-BG" i="1" dirty="0"/>
              <a:t>, както и всякаква друга незабранена от законодателството дейност.</a:t>
            </a:r>
            <a:endParaRPr lang="en-US" dirty="0"/>
          </a:p>
          <a:p>
            <a:r>
              <a:rPr lang="bg-BG" dirty="0"/>
              <a:t>3.1. Дружеството се създава за неограничен срок.</a:t>
            </a:r>
            <a:endParaRPr lang="en-US" dirty="0"/>
          </a:p>
          <a:p>
            <a:pPr marL="109728" indent="0">
              <a:buNone/>
            </a:pPr>
            <a:r>
              <a:rPr lang="bg-BG" dirty="0"/>
              <a:t> </a:t>
            </a:r>
            <a:endParaRPr lang="en-US" dirty="0"/>
          </a:p>
          <a:p>
            <a:r>
              <a:rPr lang="bg-BG" dirty="0"/>
              <a:t>4. Капитал: 100 (сто) лева, разделен на 100 (сто) равни дяла, по 1 (един) лев всеки. Едноличен собственик на дяловете е: .................</a:t>
            </a:r>
            <a:r>
              <a:rPr lang="en-US" dirty="0"/>
              <a:t>, с ЕГН: </a:t>
            </a:r>
            <a:r>
              <a:rPr lang="bg-BG" dirty="0"/>
              <a:t>.................</a:t>
            </a:r>
            <a:r>
              <a:rPr lang="en-US" dirty="0"/>
              <a:t>, с </a:t>
            </a:r>
            <a:r>
              <a:rPr lang="en-US" dirty="0" err="1"/>
              <a:t>л.к</a:t>
            </a:r>
            <a:r>
              <a:rPr lang="en-US" dirty="0"/>
              <a:t>. № </a:t>
            </a:r>
            <a:r>
              <a:rPr lang="bg-BG" dirty="0"/>
              <a:t>..................</a:t>
            </a:r>
            <a:r>
              <a:rPr lang="en-US" dirty="0"/>
              <a:t>, с </a:t>
            </a:r>
            <a:r>
              <a:rPr lang="en-US" dirty="0" err="1"/>
              <a:t>дата</a:t>
            </a:r>
            <a:r>
              <a:rPr lang="en-US" dirty="0"/>
              <a:t> на </a:t>
            </a:r>
            <a:r>
              <a:rPr lang="en-US" dirty="0" err="1"/>
              <a:t>издаване</a:t>
            </a:r>
            <a:r>
              <a:rPr lang="en-US" dirty="0"/>
              <a:t> </a:t>
            </a:r>
            <a:r>
              <a:rPr lang="bg-BG" dirty="0"/>
              <a:t>...............</a:t>
            </a:r>
            <a:r>
              <a:rPr lang="en-US" dirty="0"/>
              <a:t>г., </a:t>
            </a:r>
            <a:r>
              <a:rPr lang="en-US" dirty="0" err="1"/>
              <a:t>издадена</a:t>
            </a:r>
            <a:r>
              <a:rPr lang="en-US" dirty="0"/>
              <a:t> </a:t>
            </a:r>
            <a:r>
              <a:rPr lang="en-US" dirty="0" err="1"/>
              <a:t>от</a:t>
            </a:r>
            <a:r>
              <a:rPr lang="en-US" dirty="0"/>
              <a:t> МВР - </a:t>
            </a:r>
            <a:r>
              <a:rPr lang="bg-BG" dirty="0"/>
              <a:t>............</a:t>
            </a:r>
            <a:r>
              <a:rPr lang="en-US" dirty="0"/>
              <a:t>,</a:t>
            </a:r>
            <a:r>
              <a:rPr lang="bg-BG" dirty="0"/>
              <a:t> валидна до ..........................г.,</a:t>
            </a:r>
            <a:r>
              <a:rPr lang="en-US" dirty="0"/>
              <a:t> с </a:t>
            </a:r>
            <a:r>
              <a:rPr lang="en-US" dirty="0" err="1"/>
              <a:t>постоянен</a:t>
            </a:r>
            <a:r>
              <a:rPr lang="en-US" dirty="0"/>
              <a:t> </a:t>
            </a:r>
            <a:r>
              <a:rPr lang="en-US" dirty="0" err="1"/>
              <a:t>адрес</a:t>
            </a:r>
            <a:r>
              <a:rPr lang="en-US" dirty="0"/>
              <a:t>: </a:t>
            </a:r>
            <a:r>
              <a:rPr lang="bg-BG" dirty="0"/>
              <a:t>......................</a:t>
            </a:r>
            <a:endParaRPr lang="en-US" dirty="0"/>
          </a:p>
          <a:p>
            <a:endParaRPr lang="en-US" dirty="0"/>
          </a:p>
        </p:txBody>
      </p:sp>
      <p:sp>
        <p:nvSpPr>
          <p:cNvPr id="3" name="Title 2"/>
          <p:cNvSpPr>
            <a:spLocks noGrp="1"/>
          </p:cNvSpPr>
          <p:nvPr>
            <p:ph type="title"/>
          </p:nvPr>
        </p:nvSpPr>
        <p:spPr>
          <a:xfrm>
            <a:off x="179512" y="274638"/>
            <a:ext cx="8507288" cy="1714202"/>
          </a:xfrm>
        </p:spPr>
        <p:txBody>
          <a:bodyPr>
            <a:normAutofit/>
          </a:bodyPr>
          <a:lstStyle/>
          <a:p>
            <a:r>
              <a:rPr lang="bg-BG" sz="2000" dirty="0"/>
              <a:t>Документи за регистрация на ЕООД – </a:t>
            </a:r>
            <a:r>
              <a:rPr lang="en-GB" sz="2000" dirty="0" smtClean="0"/>
              <a:t/>
            </a:r>
            <a:br>
              <a:rPr lang="en-GB" sz="2000" dirty="0" smtClean="0"/>
            </a:br>
            <a:r>
              <a:rPr lang="bg-BG" sz="2000" dirty="0" smtClean="0"/>
              <a:t>Протокол </a:t>
            </a:r>
            <a:r>
              <a:rPr lang="bg-BG" sz="2000" dirty="0"/>
              <a:t>от заседание на едноличния </a:t>
            </a:r>
            <a:r>
              <a:rPr lang="en-GB" sz="2000" dirty="0" smtClean="0"/>
              <a:t/>
            </a:r>
            <a:br>
              <a:rPr lang="en-GB" sz="2000" dirty="0" smtClean="0"/>
            </a:br>
            <a:r>
              <a:rPr lang="bg-BG" sz="2000" dirty="0" smtClean="0"/>
              <a:t>собственик </a:t>
            </a:r>
            <a:r>
              <a:rPr lang="bg-BG" sz="2000" dirty="0"/>
              <a:t>на капитал</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59695"/>
            <a:ext cx="2327325" cy="1529145"/>
          </a:xfrm>
          <a:prstGeom prst="rect">
            <a:avLst/>
          </a:prstGeom>
          <a:ln>
            <a:noFill/>
          </a:ln>
          <a:effectLst>
            <a:softEdge rad="112500"/>
          </a:effectLst>
        </p:spPr>
      </p:pic>
    </p:spTree>
    <p:extLst>
      <p:ext uri="{BB962C8B-B14F-4D97-AF65-F5344CB8AC3E}">
        <p14:creationId xmlns:p14="http://schemas.microsoft.com/office/powerpoint/2010/main" val="51682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492896"/>
            <a:ext cx="8157592" cy="4021907"/>
          </a:xfrm>
        </p:spPr>
        <p:txBody>
          <a:bodyPr>
            <a:normAutofit fontScale="70000" lnSpcReduction="20000"/>
          </a:bodyPr>
          <a:lstStyle/>
          <a:p>
            <a:r>
              <a:rPr lang="bg-BG" dirty="0"/>
              <a:t>5. Управител на дружеството е: ...................</a:t>
            </a:r>
            <a:r>
              <a:rPr lang="en-US" dirty="0"/>
              <a:t>, с ЕГН: </a:t>
            </a:r>
            <a:r>
              <a:rPr lang="bg-BG" dirty="0"/>
              <a:t>..................</a:t>
            </a:r>
            <a:r>
              <a:rPr lang="en-US" dirty="0"/>
              <a:t>, с </a:t>
            </a:r>
            <a:r>
              <a:rPr lang="en-US" dirty="0" err="1"/>
              <a:t>л.к</a:t>
            </a:r>
            <a:r>
              <a:rPr lang="en-US" dirty="0"/>
              <a:t>. № </a:t>
            </a:r>
            <a:r>
              <a:rPr lang="bg-BG" dirty="0"/>
              <a:t>....................</a:t>
            </a:r>
            <a:r>
              <a:rPr lang="en-US" dirty="0"/>
              <a:t>, с </a:t>
            </a:r>
            <a:r>
              <a:rPr lang="en-US" dirty="0" err="1"/>
              <a:t>дата</a:t>
            </a:r>
            <a:r>
              <a:rPr lang="en-US" dirty="0"/>
              <a:t> на </a:t>
            </a:r>
            <a:r>
              <a:rPr lang="en-US" dirty="0" err="1"/>
              <a:t>издаване</a:t>
            </a:r>
            <a:r>
              <a:rPr lang="en-US" dirty="0"/>
              <a:t> </a:t>
            </a:r>
            <a:r>
              <a:rPr lang="bg-BG" dirty="0"/>
              <a:t>................</a:t>
            </a:r>
            <a:r>
              <a:rPr lang="en-US" dirty="0"/>
              <a:t>г., </a:t>
            </a:r>
            <a:r>
              <a:rPr lang="en-US" dirty="0" err="1"/>
              <a:t>издадена</a:t>
            </a:r>
            <a:r>
              <a:rPr lang="en-US" dirty="0"/>
              <a:t> </a:t>
            </a:r>
            <a:r>
              <a:rPr lang="en-US" dirty="0" err="1"/>
              <a:t>от</a:t>
            </a:r>
            <a:r>
              <a:rPr lang="en-US" dirty="0"/>
              <a:t> МВР - </a:t>
            </a:r>
            <a:r>
              <a:rPr lang="bg-BG" dirty="0"/>
              <a:t>................</a:t>
            </a:r>
            <a:r>
              <a:rPr lang="en-US" dirty="0"/>
              <a:t>,</a:t>
            </a:r>
            <a:r>
              <a:rPr lang="bg-BG" dirty="0"/>
              <a:t> валидна до ................г.,</a:t>
            </a:r>
            <a:r>
              <a:rPr lang="en-US" dirty="0"/>
              <a:t> с </a:t>
            </a:r>
            <a:r>
              <a:rPr lang="en-US" dirty="0" err="1"/>
              <a:t>постоянен</a:t>
            </a:r>
            <a:r>
              <a:rPr lang="en-US" dirty="0"/>
              <a:t> </a:t>
            </a:r>
            <a:r>
              <a:rPr lang="en-US" dirty="0" err="1"/>
              <a:t>адрес</a:t>
            </a:r>
            <a:r>
              <a:rPr lang="en-US" dirty="0"/>
              <a:t>: </a:t>
            </a:r>
            <a:r>
              <a:rPr lang="en-US" dirty="0" err="1"/>
              <a:t>обл</a:t>
            </a:r>
            <a:r>
              <a:rPr lang="en-US" dirty="0"/>
              <a:t>. </a:t>
            </a:r>
            <a:r>
              <a:rPr lang="bg-BG" dirty="0"/>
              <a:t>..............................</a:t>
            </a:r>
            <a:endParaRPr lang="en-US" dirty="0"/>
          </a:p>
          <a:p>
            <a:pPr marL="109728" indent="0">
              <a:buNone/>
            </a:pPr>
            <a:r>
              <a:rPr lang="bg-BG" dirty="0"/>
              <a:t> </a:t>
            </a:r>
            <a:endParaRPr lang="en-US" dirty="0"/>
          </a:p>
          <a:p>
            <a:r>
              <a:rPr lang="bg-BG" dirty="0"/>
              <a:t>6. Едноличният собственик на капитала одобри текст на Учредителен акт на Дружеството.</a:t>
            </a:r>
            <a:endParaRPr lang="en-US" dirty="0"/>
          </a:p>
          <a:p>
            <a:endParaRPr lang="en-US" dirty="0"/>
          </a:p>
          <a:p>
            <a:endParaRPr lang="en-US" dirty="0"/>
          </a:p>
          <a:p>
            <a:endParaRPr lang="en-US" dirty="0"/>
          </a:p>
          <a:p>
            <a:r>
              <a:rPr lang="bg-BG" dirty="0"/>
              <a:t>ЕДНОЛИЧЕН СОБСТВЕНИК НА КАПИТАЛА:</a:t>
            </a:r>
            <a:endParaRPr lang="en-US" dirty="0"/>
          </a:p>
          <a:p>
            <a:endParaRPr lang="en-US" dirty="0"/>
          </a:p>
          <a:p>
            <a:r>
              <a:rPr lang="bg-BG" dirty="0"/>
              <a:t>___________________________</a:t>
            </a:r>
            <a:endParaRPr lang="en-US" dirty="0"/>
          </a:p>
          <a:p>
            <a:r>
              <a:rPr lang="bg-BG" b="1" dirty="0"/>
              <a:t>/</a:t>
            </a:r>
            <a:r>
              <a:rPr lang="bg-BG" dirty="0"/>
              <a:t>.........................</a:t>
            </a:r>
            <a:r>
              <a:rPr lang="bg-BG" b="1" dirty="0"/>
              <a:t>/</a:t>
            </a:r>
            <a:endParaRPr lang="en-US" dirty="0"/>
          </a:p>
          <a:p>
            <a:endParaRPr lang="en-US" dirty="0"/>
          </a:p>
        </p:txBody>
      </p:sp>
      <p:sp>
        <p:nvSpPr>
          <p:cNvPr id="3" name="Title 2"/>
          <p:cNvSpPr>
            <a:spLocks noGrp="1"/>
          </p:cNvSpPr>
          <p:nvPr>
            <p:ph type="title"/>
          </p:nvPr>
        </p:nvSpPr>
        <p:spPr>
          <a:xfrm>
            <a:off x="251520" y="274638"/>
            <a:ext cx="8435280" cy="1930226"/>
          </a:xfrm>
        </p:spPr>
        <p:txBody>
          <a:bodyPr>
            <a:normAutofit/>
          </a:bodyPr>
          <a:lstStyle/>
          <a:p>
            <a:r>
              <a:rPr lang="bg-BG" sz="2000" dirty="0"/>
              <a:t>Документи за регистрация на ЕООД – </a:t>
            </a:r>
            <a:r>
              <a:rPr lang="en-GB" sz="2000" dirty="0"/>
              <a:t/>
            </a:r>
            <a:br>
              <a:rPr lang="en-GB" sz="2000" dirty="0"/>
            </a:br>
            <a:r>
              <a:rPr lang="bg-BG" sz="2000" dirty="0"/>
              <a:t>Протокол от заседание на едноличния </a:t>
            </a:r>
            <a:r>
              <a:rPr lang="en-GB" sz="2000" dirty="0"/>
              <a:t/>
            </a:r>
            <a:br>
              <a:rPr lang="en-GB" sz="2000" dirty="0"/>
            </a:br>
            <a:r>
              <a:rPr lang="bg-BG" sz="2000" dirty="0"/>
              <a:t>собственик на капитал</a:t>
            </a:r>
            <a:endParaRPr lang="en-US" sz="2000" dirty="0"/>
          </a:p>
        </p:txBody>
      </p:sp>
    </p:spTree>
    <p:extLst>
      <p:ext uri="{BB962C8B-B14F-4D97-AF65-F5344CB8AC3E}">
        <p14:creationId xmlns:p14="http://schemas.microsoft.com/office/powerpoint/2010/main" val="1821326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48" y="2420888"/>
            <a:ext cx="8686800" cy="4437112"/>
          </a:xfrm>
        </p:spPr>
        <p:txBody>
          <a:bodyPr>
            <a:normAutofit fontScale="40000" lnSpcReduction="20000"/>
          </a:bodyPr>
          <a:lstStyle/>
          <a:p>
            <a:r>
              <a:rPr lang="bg-BG" sz="3000" u="sng" dirty="0"/>
              <a:t>ОБРАЗЕЦ ОТ ПОДПИС – ДЕКЛАРАЦИЯ ЗА СЪГЛАСИЕ</a:t>
            </a:r>
            <a:endParaRPr lang="en-US" sz="3000" dirty="0"/>
          </a:p>
          <a:p>
            <a:pPr marL="109728" indent="0">
              <a:buNone/>
            </a:pPr>
            <a:r>
              <a:rPr lang="bg-BG" sz="3000" dirty="0"/>
              <a:t> </a:t>
            </a:r>
            <a:endParaRPr lang="en-US" sz="3000" dirty="0"/>
          </a:p>
          <a:p>
            <a:r>
              <a:rPr lang="bg-BG" sz="3000" dirty="0"/>
              <a:t>Долуподписаният</a:t>
            </a:r>
            <a:r>
              <a:rPr lang="en-US" sz="3000" dirty="0"/>
              <a:t>, …………….., с ЕГН: ………………, с </a:t>
            </a:r>
            <a:r>
              <a:rPr lang="en-US" sz="3000" dirty="0" err="1"/>
              <a:t>л.к</a:t>
            </a:r>
            <a:r>
              <a:rPr lang="en-US" sz="3000" dirty="0"/>
              <a:t>. № …………………….., с </a:t>
            </a:r>
            <a:r>
              <a:rPr lang="en-US" sz="3000" dirty="0" err="1"/>
              <a:t>дата</a:t>
            </a:r>
            <a:r>
              <a:rPr lang="en-US" sz="3000" dirty="0"/>
              <a:t> на </a:t>
            </a:r>
            <a:r>
              <a:rPr lang="en-US" sz="3000" dirty="0" err="1"/>
              <a:t>издаване</a:t>
            </a:r>
            <a:r>
              <a:rPr lang="en-US" sz="3000" dirty="0"/>
              <a:t> …………………., </a:t>
            </a:r>
            <a:r>
              <a:rPr lang="en-US" sz="3000" dirty="0" err="1"/>
              <a:t>издадена</a:t>
            </a:r>
            <a:r>
              <a:rPr lang="en-US" sz="3000" dirty="0"/>
              <a:t> </a:t>
            </a:r>
            <a:r>
              <a:rPr lang="en-US" sz="3000" dirty="0" err="1"/>
              <a:t>от</a:t>
            </a:r>
            <a:r>
              <a:rPr lang="en-US" sz="3000" dirty="0"/>
              <a:t> МВР - </a:t>
            </a:r>
            <a:r>
              <a:rPr lang="en-US" sz="3000" dirty="0" err="1"/>
              <a:t>София</a:t>
            </a:r>
            <a:r>
              <a:rPr lang="en-US" sz="3000" dirty="0"/>
              <a:t>,</a:t>
            </a:r>
            <a:r>
              <a:rPr lang="bg-BG" sz="3000" dirty="0"/>
              <a:t> валидна до </a:t>
            </a:r>
            <a:r>
              <a:rPr lang="en-US" sz="3000" dirty="0"/>
              <a:t>……………….</a:t>
            </a:r>
            <a:r>
              <a:rPr lang="bg-BG" sz="3000" dirty="0"/>
              <a:t>г.,</a:t>
            </a:r>
            <a:r>
              <a:rPr lang="en-US" sz="3000" dirty="0"/>
              <a:t> с </a:t>
            </a:r>
            <a:r>
              <a:rPr lang="en-US" sz="3000" dirty="0" err="1"/>
              <a:t>постоянен</a:t>
            </a:r>
            <a:r>
              <a:rPr lang="en-US" sz="3000" dirty="0"/>
              <a:t> </a:t>
            </a:r>
            <a:r>
              <a:rPr lang="en-US" sz="3000" dirty="0" err="1"/>
              <a:t>адрес</a:t>
            </a:r>
            <a:r>
              <a:rPr lang="en-US" sz="3000" dirty="0"/>
              <a:t>: ……………………..</a:t>
            </a:r>
            <a:r>
              <a:rPr lang="bg-BG" sz="3000" dirty="0"/>
              <a:t>, </a:t>
            </a:r>
            <a:endParaRPr lang="en-US" sz="3000" dirty="0"/>
          </a:p>
          <a:p>
            <a:r>
              <a:rPr lang="bg-BG" sz="3000" dirty="0"/>
              <a:t> </a:t>
            </a:r>
            <a:endParaRPr lang="en-US" sz="3000" dirty="0"/>
          </a:p>
          <a:p>
            <a:r>
              <a:rPr lang="bg-BG" sz="3000" dirty="0"/>
              <a:t>С НАСТОЯЩАТА ДЕКЛАРИРАМ,</a:t>
            </a:r>
            <a:endParaRPr lang="en-US" sz="3000" dirty="0"/>
          </a:p>
          <a:p>
            <a:r>
              <a:rPr lang="bg-BG" sz="3000" dirty="0"/>
              <a:t> </a:t>
            </a:r>
            <a:endParaRPr lang="en-US" sz="3000" dirty="0"/>
          </a:p>
          <a:p>
            <a:r>
              <a:rPr lang="bg-BG" sz="3000" dirty="0"/>
              <a:t>Че съм съгласен да бъда управител на търговско дружество „</a:t>
            </a:r>
            <a:r>
              <a:rPr lang="en-US" sz="3000" dirty="0"/>
              <a:t>…………….</a:t>
            </a:r>
            <a:r>
              <a:rPr lang="bg-BG" sz="3000" dirty="0"/>
              <a:t>” ЕООД – в процес на регистрация, със седалище и адрес на управление: </a:t>
            </a:r>
            <a:r>
              <a:rPr lang="en-US" sz="3000" dirty="0"/>
              <a:t>…………………..</a:t>
            </a:r>
            <a:r>
              <a:rPr lang="bg-BG" sz="3000" dirty="0"/>
              <a:t>, и като такъв декларирам, че под всички документи, отнасящи се до „</a:t>
            </a:r>
            <a:r>
              <a:rPr lang="en-US" sz="3000" dirty="0"/>
              <a:t>………….</a:t>
            </a:r>
            <a:r>
              <a:rPr lang="bg-BG" sz="3000" dirty="0"/>
              <a:t>” ЕООД, ще се подписвам по следния начин:   </a:t>
            </a:r>
            <a:endParaRPr lang="en-US" sz="3000" dirty="0"/>
          </a:p>
          <a:p>
            <a:endParaRPr lang="en-US" sz="3000" dirty="0"/>
          </a:p>
          <a:p>
            <a:pPr marL="109728" indent="0">
              <a:buNone/>
            </a:pPr>
            <a:r>
              <a:rPr lang="bg-BG" sz="3000" dirty="0"/>
              <a:t> </a:t>
            </a:r>
            <a:endParaRPr lang="en-US" sz="3000" dirty="0"/>
          </a:p>
          <a:p>
            <a:r>
              <a:rPr lang="bg-BG" sz="3000" dirty="0"/>
              <a:t>...............................................</a:t>
            </a:r>
            <a:endParaRPr lang="en-US" sz="3000" dirty="0"/>
          </a:p>
          <a:p>
            <a:endParaRPr lang="en-US" sz="3000" dirty="0"/>
          </a:p>
          <a:p>
            <a:r>
              <a:rPr lang="bg-BG" sz="3000" dirty="0"/>
              <a:t>което представлява образец (спесимен) от подписа ми.</a:t>
            </a:r>
            <a:endParaRPr lang="en-US" sz="3000" dirty="0"/>
          </a:p>
          <a:p>
            <a:endParaRPr lang="en-US" sz="3000" dirty="0"/>
          </a:p>
          <a:p>
            <a:endParaRPr lang="en-US" sz="3000" dirty="0"/>
          </a:p>
          <a:p>
            <a:pPr marL="109728" indent="0">
              <a:buNone/>
            </a:pPr>
            <a:r>
              <a:rPr lang="bg-BG" sz="3000" dirty="0"/>
              <a:t> </a:t>
            </a:r>
            <a:endParaRPr lang="en-US" sz="3000" dirty="0"/>
          </a:p>
          <a:p>
            <a:r>
              <a:rPr lang="bg-BG" sz="3000" dirty="0"/>
              <a:t>Подпис:.............................................</a:t>
            </a:r>
            <a:endParaRPr lang="en-US" sz="3000" dirty="0"/>
          </a:p>
          <a:p>
            <a:endParaRPr lang="en-US" sz="3000" dirty="0"/>
          </a:p>
          <a:p>
            <a:r>
              <a:rPr lang="bg-BG" sz="3000" dirty="0"/>
              <a:t>/</a:t>
            </a:r>
            <a:r>
              <a:rPr lang="en-US" sz="3000" dirty="0"/>
              <a:t>……………………</a:t>
            </a:r>
            <a:r>
              <a:rPr lang="bg-BG" sz="3000" dirty="0"/>
              <a:t> – Управител/</a:t>
            </a:r>
            <a:endParaRPr lang="en-US" sz="3000" dirty="0"/>
          </a:p>
          <a:p>
            <a:pPr marL="109728" indent="0">
              <a:buNone/>
            </a:pPr>
            <a:r>
              <a:rPr lang="bg-BG" dirty="0"/>
              <a:t> </a:t>
            </a:r>
            <a:endParaRPr lang="en-US" dirty="0"/>
          </a:p>
          <a:p>
            <a:endParaRPr lang="en-US" dirty="0"/>
          </a:p>
        </p:txBody>
      </p:sp>
      <p:sp>
        <p:nvSpPr>
          <p:cNvPr id="3" name="Title 2"/>
          <p:cNvSpPr>
            <a:spLocks noGrp="1"/>
          </p:cNvSpPr>
          <p:nvPr>
            <p:ph type="title"/>
          </p:nvPr>
        </p:nvSpPr>
        <p:spPr>
          <a:xfrm>
            <a:off x="323528" y="274638"/>
            <a:ext cx="8363272" cy="1930226"/>
          </a:xfrm>
        </p:spPr>
        <p:txBody>
          <a:bodyPr>
            <a:normAutofit/>
          </a:bodyPr>
          <a:lstStyle/>
          <a:p>
            <a:r>
              <a:rPr lang="bg-BG" sz="2400" dirty="0"/>
              <a:t>Документи за регистрация </a:t>
            </a:r>
            <a:r>
              <a:rPr lang="bg-BG" sz="2400" dirty="0" smtClean="0"/>
              <a:t/>
            </a:r>
            <a:br>
              <a:rPr lang="bg-BG" sz="2400" dirty="0" smtClean="0"/>
            </a:br>
            <a:r>
              <a:rPr lang="bg-BG" sz="2400" dirty="0" smtClean="0"/>
              <a:t>на </a:t>
            </a:r>
            <a:r>
              <a:rPr lang="bg-BG" sz="2400" dirty="0" smtClean="0"/>
              <a:t>ЕООД – </a:t>
            </a:r>
            <a:r>
              <a:rPr lang="bg-BG" sz="2400" dirty="0" smtClean="0"/>
              <a:t>Образец </a:t>
            </a:r>
            <a:r>
              <a:rPr lang="bg-BG" sz="2400" dirty="0" smtClean="0"/>
              <a:t>от </a:t>
            </a:r>
            <a:r>
              <a:rPr lang="bg-BG" sz="2400" dirty="0" smtClean="0"/>
              <a:t>подпис-</a:t>
            </a:r>
            <a:br>
              <a:rPr lang="bg-BG" sz="2400" dirty="0" smtClean="0"/>
            </a:br>
            <a:r>
              <a:rPr lang="bg-BG" sz="2400" dirty="0" smtClean="0"/>
              <a:t>декларация </a:t>
            </a:r>
            <a:r>
              <a:rPr lang="bg-BG" sz="2400" dirty="0" smtClean="0"/>
              <a:t>за съгласие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9" y="557603"/>
            <a:ext cx="2448272" cy="1629214"/>
          </a:xfrm>
          <a:prstGeom prst="rect">
            <a:avLst/>
          </a:prstGeom>
          <a:ln>
            <a:noFill/>
          </a:ln>
          <a:effectLst>
            <a:softEdge rad="112500"/>
          </a:effectLst>
        </p:spPr>
      </p:pic>
    </p:spTree>
    <p:extLst>
      <p:ext uri="{BB962C8B-B14F-4D97-AF65-F5344CB8AC3E}">
        <p14:creationId xmlns:p14="http://schemas.microsoft.com/office/powerpoint/2010/main" val="3635073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60848"/>
            <a:ext cx="8686800" cy="4797152"/>
          </a:xfrm>
        </p:spPr>
        <p:txBody>
          <a:bodyPr>
            <a:normAutofit fontScale="40000" lnSpcReduction="20000"/>
          </a:bodyPr>
          <a:lstStyle/>
          <a:p>
            <a:r>
              <a:rPr lang="bg-BG" dirty="0"/>
              <a:t>Долуподписаният</a:t>
            </a:r>
            <a:r>
              <a:rPr lang="en-US" dirty="0"/>
              <a:t>, …………….., с ЕГН: ………………….., с </a:t>
            </a:r>
            <a:r>
              <a:rPr lang="en-US" dirty="0" err="1"/>
              <a:t>л.к</a:t>
            </a:r>
            <a:r>
              <a:rPr lang="en-US" dirty="0"/>
              <a:t>. № …………………., с </a:t>
            </a:r>
            <a:r>
              <a:rPr lang="en-US" dirty="0" err="1"/>
              <a:t>дата</a:t>
            </a:r>
            <a:r>
              <a:rPr lang="en-US" dirty="0"/>
              <a:t> на </a:t>
            </a:r>
            <a:r>
              <a:rPr lang="en-US" dirty="0" err="1"/>
              <a:t>издаване</a:t>
            </a:r>
            <a:r>
              <a:rPr lang="en-US" dirty="0"/>
              <a:t> ………………..г., </a:t>
            </a:r>
            <a:r>
              <a:rPr lang="en-US" sz="3000" dirty="0" err="1"/>
              <a:t>издадена</a:t>
            </a:r>
            <a:r>
              <a:rPr lang="en-US" sz="3000" dirty="0"/>
              <a:t> </a:t>
            </a:r>
            <a:r>
              <a:rPr lang="en-US" sz="3000" dirty="0" err="1"/>
              <a:t>от</a:t>
            </a:r>
            <a:r>
              <a:rPr lang="en-US" sz="3000" dirty="0"/>
              <a:t> МВР - …………,</a:t>
            </a:r>
            <a:r>
              <a:rPr lang="bg-BG" sz="3000" dirty="0"/>
              <a:t> валидна до </a:t>
            </a:r>
            <a:r>
              <a:rPr lang="en-US" sz="3000" dirty="0"/>
              <a:t>…………….</a:t>
            </a:r>
            <a:r>
              <a:rPr lang="bg-BG" sz="3000" dirty="0"/>
              <a:t>г.,</a:t>
            </a:r>
            <a:r>
              <a:rPr lang="en-US" sz="3000" dirty="0"/>
              <a:t> с </a:t>
            </a:r>
            <a:r>
              <a:rPr lang="en-US" sz="3000" dirty="0" err="1"/>
              <a:t>постоянен</a:t>
            </a:r>
            <a:r>
              <a:rPr lang="en-US" sz="3000" dirty="0"/>
              <a:t> </a:t>
            </a:r>
            <a:r>
              <a:rPr lang="en-US" sz="3000" dirty="0" err="1"/>
              <a:t>адрес</a:t>
            </a:r>
            <a:r>
              <a:rPr lang="en-US" sz="3000" dirty="0"/>
              <a:t>: ………………, в </a:t>
            </a:r>
            <a:r>
              <a:rPr lang="en-US" sz="3000" dirty="0" err="1"/>
              <a:t>качеството</a:t>
            </a:r>
            <a:r>
              <a:rPr lang="en-US" sz="3000" dirty="0"/>
              <a:t> </a:t>
            </a:r>
            <a:r>
              <a:rPr lang="en-US" sz="3000" dirty="0" err="1"/>
              <a:t>си</a:t>
            </a:r>
            <a:r>
              <a:rPr lang="en-US" sz="3000" dirty="0"/>
              <a:t> на </a:t>
            </a:r>
            <a:r>
              <a:rPr lang="en-US" sz="3000" dirty="0" err="1"/>
              <a:t>управител</a:t>
            </a:r>
            <a:r>
              <a:rPr lang="en-US" sz="3000" dirty="0"/>
              <a:t> на </a:t>
            </a:r>
            <a:r>
              <a:rPr lang="bg-BG" sz="3000" dirty="0"/>
              <a:t>„</a:t>
            </a:r>
            <a:r>
              <a:rPr lang="en-US" sz="3000" dirty="0"/>
              <a:t>……………….</a:t>
            </a:r>
            <a:r>
              <a:rPr lang="bg-BG" sz="3000" dirty="0"/>
              <a:t>” ЕООД – в процес на регистрация, със седалище и адрес на управление: </a:t>
            </a:r>
            <a:r>
              <a:rPr lang="en-US" sz="3000" dirty="0"/>
              <a:t>…………………………</a:t>
            </a:r>
            <a:r>
              <a:rPr lang="bg-BG" sz="3000" dirty="0"/>
              <a:t>, </a:t>
            </a:r>
            <a:endParaRPr lang="en-US" sz="3000" dirty="0"/>
          </a:p>
          <a:p>
            <a:pPr marL="109728" indent="0">
              <a:buNone/>
            </a:pPr>
            <a:r>
              <a:rPr lang="bg-BG" sz="3000" dirty="0"/>
              <a:t> </a:t>
            </a:r>
            <a:endParaRPr lang="en-US" sz="3000" dirty="0"/>
          </a:p>
          <a:p>
            <a:r>
              <a:rPr lang="bg-BG" sz="3000" dirty="0"/>
              <a:t>ДЕКЛАРИРАМ, ЧЕ:</a:t>
            </a:r>
            <a:endParaRPr lang="en-US" sz="3000" dirty="0"/>
          </a:p>
          <a:p>
            <a:r>
              <a:rPr lang="bg-BG" sz="3000" dirty="0"/>
              <a:t>1. </a:t>
            </a:r>
            <a:r>
              <a:rPr lang="ru-RU" sz="3000" dirty="0"/>
              <a:t>Не съм и никога не съм бил обявяван в несъстоятелност.</a:t>
            </a:r>
            <a:endParaRPr lang="en-US" sz="3000" dirty="0"/>
          </a:p>
          <a:p>
            <a:pPr marL="109728" indent="0">
              <a:buNone/>
            </a:pPr>
            <a:r>
              <a:rPr lang="ru-RU" sz="3000" dirty="0"/>
              <a:t> </a:t>
            </a:r>
            <a:endParaRPr lang="en-US" sz="3000" dirty="0"/>
          </a:p>
          <a:p>
            <a:r>
              <a:rPr lang="ru-RU" sz="3000" dirty="0"/>
              <a:t>2. Не съм и никога не съм бил управител или член на управителен или контролен орган на Дружеството, което да е било прекратено поради несъстоятелност през последните две години, предхождащи датата на решението за </a:t>
            </a:r>
            <a:r>
              <a:rPr lang="ru-RU" sz="3000" dirty="0" smtClean="0"/>
              <a:t>обявяване </a:t>
            </a:r>
            <a:r>
              <a:rPr lang="ru-RU" sz="3000" dirty="0"/>
              <a:t>на несъстоятелността, на което да са останали неудовлетворени кредитори.</a:t>
            </a:r>
            <a:endParaRPr lang="en-US" sz="3000" dirty="0"/>
          </a:p>
          <a:p>
            <a:pPr marL="109728" indent="0">
              <a:buNone/>
            </a:pPr>
            <a:r>
              <a:rPr lang="ru-RU" sz="3000" dirty="0"/>
              <a:t> </a:t>
            </a:r>
            <a:endParaRPr lang="en-US" sz="3000" dirty="0"/>
          </a:p>
          <a:p>
            <a:r>
              <a:rPr lang="ru-RU" sz="3000" dirty="0"/>
              <a:t>3. Не съм лице, което е било управител, член на управителен или контролен орган на дружество, за което е било установено с влязло в сила наказателно постановление неизпълнение на задължения по създаване и съхраняване на определените му нива от запаси по Закона за запасите от нефт и нефтопродукти.</a:t>
            </a:r>
            <a:endParaRPr lang="en-US" sz="3000" dirty="0"/>
          </a:p>
          <a:p>
            <a:endParaRPr lang="en-US" sz="3000" dirty="0"/>
          </a:p>
          <a:p>
            <a:r>
              <a:rPr lang="ru-RU" sz="3000" dirty="0"/>
              <a:t>Известна ми е наказателната отговорност по чл. 313 от НК за деклариране на неверни данни пред държавен огран.</a:t>
            </a:r>
            <a:endParaRPr lang="en-US" sz="3000" dirty="0"/>
          </a:p>
          <a:p>
            <a:pPr marL="109728" indent="0">
              <a:buNone/>
            </a:pPr>
            <a:r>
              <a:rPr lang="ru-RU" sz="3000" dirty="0"/>
              <a:t> </a:t>
            </a:r>
            <a:endParaRPr lang="en-US" sz="3000" dirty="0"/>
          </a:p>
          <a:p>
            <a:pPr marL="109728" indent="0">
              <a:buNone/>
            </a:pPr>
            <a:r>
              <a:rPr lang="ru-RU" sz="3000" dirty="0"/>
              <a:t> </a:t>
            </a:r>
            <a:endParaRPr lang="en-US" sz="3000" dirty="0"/>
          </a:p>
          <a:p>
            <a:endParaRPr lang="en-US" sz="3000" dirty="0"/>
          </a:p>
          <a:p>
            <a:r>
              <a:rPr lang="bg-BG" sz="3000" dirty="0"/>
              <a:t>дата:. ..............201</a:t>
            </a:r>
            <a:r>
              <a:rPr lang="en-US" sz="3000" dirty="0"/>
              <a:t>9</a:t>
            </a:r>
            <a:r>
              <a:rPr lang="bg-BG" sz="3000" dirty="0"/>
              <a:t>г.						ДЕКЛАРАТОР: ..........................</a:t>
            </a:r>
            <a:endParaRPr lang="en-US" sz="3000" dirty="0"/>
          </a:p>
          <a:p>
            <a:r>
              <a:rPr lang="bg-BG" sz="3000" dirty="0"/>
              <a:t>    /</a:t>
            </a:r>
            <a:r>
              <a:rPr lang="en-US" sz="3000" dirty="0"/>
              <a:t>………………</a:t>
            </a:r>
            <a:r>
              <a:rPr lang="ru-RU" sz="3000" dirty="0"/>
              <a:t>/</a:t>
            </a:r>
            <a:endParaRPr lang="en-US" sz="3000" dirty="0"/>
          </a:p>
          <a:p>
            <a:endParaRPr lang="en-US" dirty="0"/>
          </a:p>
        </p:txBody>
      </p:sp>
      <p:sp>
        <p:nvSpPr>
          <p:cNvPr id="3" name="Title 2"/>
          <p:cNvSpPr>
            <a:spLocks noGrp="1"/>
          </p:cNvSpPr>
          <p:nvPr>
            <p:ph type="title"/>
          </p:nvPr>
        </p:nvSpPr>
        <p:spPr>
          <a:xfrm>
            <a:off x="251520" y="274638"/>
            <a:ext cx="8435280" cy="1930226"/>
          </a:xfrm>
        </p:spPr>
        <p:txBody>
          <a:bodyPr>
            <a:normAutofit/>
          </a:bodyPr>
          <a:lstStyle/>
          <a:p>
            <a:r>
              <a:rPr lang="bg-BG" sz="2400" dirty="0"/>
              <a:t>Документи за регистрация на ЕООД </a:t>
            </a:r>
            <a:r>
              <a:rPr lang="bg-BG" sz="2400" dirty="0" smtClean="0"/>
              <a:t>– </a:t>
            </a:r>
            <a:r>
              <a:rPr lang="bg-BG" sz="2400" dirty="0" smtClean="0"/>
              <a:t/>
            </a:r>
            <a:br>
              <a:rPr lang="bg-BG" sz="2400" dirty="0" smtClean="0"/>
            </a:br>
            <a:r>
              <a:rPr lang="bg-BG" sz="2400" dirty="0" smtClean="0"/>
              <a:t>Декларация </a:t>
            </a:r>
            <a:r>
              <a:rPr lang="bg-BG" sz="2400" dirty="0" smtClean="0"/>
              <a:t>по чл. 141, ал. 8 от ТЗ</a:t>
            </a:r>
            <a:endParaRPr lang="en-US" sz="2400" dirty="0"/>
          </a:p>
        </p:txBody>
      </p:sp>
    </p:spTree>
    <p:extLst>
      <p:ext uri="{BB962C8B-B14F-4D97-AF65-F5344CB8AC3E}">
        <p14:creationId xmlns:p14="http://schemas.microsoft.com/office/powerpoint/2010/main" val="3317707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132856"/>
            <a:ext cx="8686800" cy="4608512"/>
          </a:xfrm>
        </p:spPr>
        <p:txBody>
          <a:bodyPr>
            <a:normAutofit fontScale="47500" lnSpcReduction="20000"/>
          </a:bodyPr>
          <a:lstStyle/>
          <a:p>
            <a:r>
              <a:rPr lang="bg-BG" dirty="0"/>
              <a:t>Д  Е  К  Л  А  Р  А  Ц  И  Я</a:t>
            </a:r>
            <a:endParaRPr lang="en-US" dirty="0"/>
          </a:p>
          <a:p>
            <a:r>
              <a:rPr lang="bg-BG" dirty="0"/>
              <a:t>по чл. 142 от Търговския закон</a:t>
            </a:r>
            <a:endParaRPr lang="en-US" dirty="0"/>
          </a:p>
          <a:p>
            <a:pPr marL="109728" indent="0">
              <a:buNone/>
            </a:pPr>
            <a:r>
              <a:rPr lang="bg-BG" dirty="0"/>
              <a:t> </a:t>
            </a:r>
            <a:endParaRPr lang="en-US" dirty="0"/>
          </a:p>
          <a:p>
            <a:r>
              <a:rPr lang="bg-BG" dirty="0"/>
              <a:t>Долуподписаният</a:t>
            </a:r>
            <a:r>
              <a:rPr lang="ru-RU" dirty="0"/>
              <a:t>, </a:t>
            </a:r>
            <a:r>
              <a:rPr lang="en-US" dirty="0"/>
              <a:t>…………………., с ЕГН: ………………………, с </a:t>
            </a:r>
            <a:r>
              <a:rPr lang="en-US" dirty="0" err="1"/>
              <a:t>л.к</a:t>
            </a:r>
            <a:r>
              <a:rPr lang="en-US" dirty="0"/>
              <a:t>. № ……………………., с </a:t>
            </a:r>
            <a:r>
              <a:rPr lang="en-US" dirty="0" err="1"/>
              <a:t>дата</a:t>
            </a:r>
            <a:r>
              <a:rPr lang="en-US" dirty="0"/>
              <a:t> на </a:t>
            </a:r>
            <a:r>
              <a:rPr lang="en-US" dirty="0" err="1"/>
              <a:t>издаване</a:t>
            </a:r>
            <a:r>
              <a:rPr lang="en-US" dirty="0"/>
              <a:t> …………….г., </a:t>
            </a:r>
            <a:r>
              <a:rPr lang="en-US" dirty="0" err="1"/>
              <a:t>издадена</a:t>
            </a:r>
            <a:r>
              <a:rPr lang="en-US" dirty="0"/>
              <a:t> </a:t>
            </a:r>
            <a:r>
              <a:rPr lang="en-US" dirty="0" err="1"/>
              <a:t>от</a:t>
            </a:r>
            <a:r>
              <a:rPr lang="en-US" dirty="0"/>
              <a:t> МВР - …………………..,</a:t>
            </a:r>
            <a:r>
              <a:rPr lang="bg-BG" dirty="0"/>
              <a:t> валидна до </a:t>
            </a:r>
            <a:r>
              <a:rPr lang="en-US" dirty="0"/>
              <a:t>………………..</a:t>
            </a:r>
            <a:r>
              <a:rPr lang="bg-BG" dirty="0"/>
              <a:t>г.,</a:t>
            </a:r>
            <a:r>
              <a:rPr lang="en-US" dirty="0"/>
              <a:t> с </a:t>
            </a:r>
            <a:r>
              <a:rPr lang="en-US" dirty="0" err="1"/>
              <a:t>постоянен</a:t>
            </a:r>
            <a:r>
              <a:rPr lang="en-US" dirty="0"/>
              <a:t> </a:t>
            </a:r>
            <a:r>
              <a:rPr lang="en-US" dirty="0" err="1"/>
              <a:t>адрес</a:t>
            </a:r>
            <a:r>
              <a:rPr lang="en-US" dirty="0"/>
              <a:t>: ……………………, в </a:t>
            </a:r>
            <a:r>
              <a:rPr lang="en-US" dirty="0" err="1"/>
              <a:t>качеството</a:t>
            </a:r>
            <a:r>
              <a:rPr lang="en-US" dirty="0"/>
              <a:t> </a:t>
            </a:r>
            <a:r>
              <a:rPr lang="en-US" dirty="0" err="1"/>
              <a:t>си</a:t>
            </a:r>
            <a:r>
              <a:rPr lang="en-US" dirty="0"/>
              <a:t> на </a:t>
            </a:r>
            <a:r>
              <a:rPr lang="en-US" dirty="0" err="1"/>
              <a:t>управител</a:t>
            </a:r>
            <a:r>
              <a:rPr lang="en-US" dirty="0"/>
              <a:t> на </a:t>
            </a:r>
            <a:r>
              <a:rPr lang="bg-BG" dirty="0"/>
              <a:t>„</a:t>
            </a:r>
            <a:r>
              <a:rPr lang="en-US" dirty="0"/>
              <a:t>………………………….</a:t>
            </a:r>
            <a:r>
              <a:rPr lang="bg-BG" dirty="0"/>
              <a:t>” ЕООД – в процес на регистрация, със седалище и адрес на управление: </a:t>
            </a:r>
            <a:r>
              <a:rPr lang="en-US" dirty="0"/>
              <a:t>……………………………………..</a:t>
            </a:r>
          </a:p>
          <a:p>
            <a:endParaRPr lang="en-US" dirty="0"/>
          </a:p>
          <a:p>
            <a:endParaRPr lang="en-US" dirty="0"/>
          </a:p>
          <a:p>
            <a:r>
              <a:rPr lang="bg-BG" dirty="0"/>
              <a:t>ДЕКЛАРИРАМ, ЧЕ:</a:t>
            </a:r>
            <a:endParaRPr lang="en-US" dirty="0"/>
          </a:p>
          <a:p>
            <a:endParaRPr lang="en-US" dirty="0"/>
          </a:p>
          <a:p>
            <a:r>
              <a:rPr lang="bg-BG" dirty="0"/>
              <a:t>1. Без съгласието на Дружеството няма да упражнявам търговска дейност от свое и от чуждо име.</a:t>
            </a:r>
            <a:endParaRPr lang="en-US" dirty="0"/>
          </a:p>
          <a:p>
            <a:r>
              <a:rPr lang="bg-BG" dirty="0"/>
              <a:t>2. Без съгласието на Дружеството няма да участвам в събирателни и командитни дружества и в дружества с ограничена отговорност.</a:t>
            </a:r>
            <a:endParaRPr lang="en-US" dirty="0"/>
          </a:p>
          <a:p>
            <a:r>
              <a:rPr lang="bg-BG" dirty="0"/>
              <a:t>3. Без съгласието на Дружеството няма да заемам длъжност в ръководни органи на други дружества.</a:t>
            </a:r>
            <a:endParaRPr lang="en-US" dirty="0"/>
          </a:p>
          <a:p>
            <a:pPr marL="109728" indent="0">
              <a:buNone/>
            </a:pPr>
            <a:r>
              <a:rPr lang="bg-BG" dirty="0"/>
              <a:t> </a:t>
            </a:r>
            <a:endParaRPr lang="en-US" dirty="0"/>
          </a:p>
          <a:p>
            <a:r>
              <a:rPr lang="bg-BG" dirty="0"/>
              <a:t>ДЕКЛАРАТОР</a:t>
            </a:r>
            <a:endParaRPr lang="en-US" dirty="0"/>
          </a:p>
          <a:p>
            <a:endParaRPr lang="en-US" dirty="0"/>
          </a:p>
          <a:p>
            <a:r>
              <a:rPr lang="bg-BG" dirty="0"/>
              <a:t>___________________________</a:t>
            </a:r>
            <a:endParaRPr lang="en-US" dirty="0"/>
          </a:p>
          <a:p>
            <a:r>
              <a:rPr lang="bg-BG" dirty="0"/>
              <a:t>/</a:t>
            </a:r>
            <a:r>
              <a:rPr lang="en-US" dirty="0"/>
              <a:t>……………………</a:t>
            </a:r>
            <a:r>
              <a:rPr lang="bg-BG" dirty="0"/>
              <a:t> – Управител/</a:t>
            </a:r>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a:xfrm>
            <a:off x="623748" y="346646"/>
            <a:ext cx="8507288" cy="1786210"/>
          </a:xfrm>
        </p:spPr>
        <p:txBody>
          <a:bodyPr>
            <a:normAutofit/>
          </a:bodyPr>
          <a:lstStyle/>
          <a:p>
            <a:r>
              <a:rPr lang="bg-BG" sz="2400" dirty="0"/>
              <a:t>Документи за регистрация на ЕООД </a:t>
            </a:r>
            <a:r>
              <a:rPr lang="bg-BG" sz="2400" dirty="0" smtClean="0"/>
              <a:t>– </a:t>
            </a:r>
            <a:r>
              <a:rPr lang="bg-BG" sz="2400" dirty="0" smtClean="0"/>
              <a:t/>
            </a:r>
            <a:br>
              <a:rPr lang="bg-BG" sz="2400" dirty="0" smtClean="0"/>
            </a:br>
            <a:r>
              <a:rPr lang="bg-BG" sz="2400" dirty="0" smtClean="0"/>
              <a:t>Декларация </a:t>
            </a:r>
            <a:r>
              <a:rPr lang="bg-BG" sz="2400" dirty="0" smtClean="0"/>
              <a:t>по чл. 142 от ТЗ</a:t>
            </a:r>
            <a:endParaRPr lang="en-US" sz="2400" dirty="0"/>
          </a:p>
        </p:txBody>
      </p:sp>
    </p:spTree>
    <p:extLst>
      <p:ext uri="{BB962C8B-B14F-4D97-AF65-F5344CB8AC3E}">
        <p14:creationId xmlns:p14="http://schemas.microsoft.com/office/powerpoint/2010/main" val="258161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5" y="1821841"/>
            <a:ext cx="8686800" cy="4752528"/>
          </a:xfrm>
        </p:spPr>
        <p:txBody>
          <a:bodyPr>
            <a:normAutofit fontScale="55000" lnSpcReduction="20000"/>
          </a:bodyPr>
          <a:lstStyle/>
          <a:p>
            <a:pPr marL="109728" indent="0">
              <a:buNone/>
            </a:pPr>
            <a:r>
              <a:rPr lang="bg-BG" b="1" dirty="0"/>
              <a:t> </a:t>
            </a:r>
            <a:endParaRPr lang="en-US" dirty="0"/>
          </a:p>
          <a:p>
            <a:r>
              <a:rPr lang="bg-BG" dirty="0"/>
              <a:t>Д Е К Л А Р А Ц И Я</a:t>
            </a:r>
            <a:endParaRPr lang="en-US" dirty="0"/>
          </a:p>
          <a:p>
            <a:r>
              <a:rPr lang="bg-BG" dirty="0"/>
              <a:t>По чл. 13, ал. 4 от Закона за Търговския регистър</a:t>
            </a:r>
            <a:endParaRPr lang="en-US" dirty="0"/>
          </a:p>
          <a:p>
            <a:endParaRPr lang="en-US" dirty="0"/>
          </a:p>
          <a:p>
            <a:endParaRPr lang="en-US" dirty="0"/>
          </a:p>
          <a:p>
            <a:r>
              <a:rPr lang="bg-BG" dirty="0"/>
              <a:t>Долуподписаният</a:t>
            </a:r>
            <a:r>
              <a:rPr lang="ru-RU" dirty="0"/>
              <a:t>, </a:t>
            </a:r>
            <a:r>
              <a:rPr lang="en-US" dirty="0"/>
              <a:t>……………………</a:t>
            </a:r>
            <a:r>
              <a:rPr lang="bg-BG" dirty="0"/>
              <a:t>, с ЕГН: </a:t>
            </a:r>
            <a:r>
              <a:rPr lang="en-US" dirty="0"/>
              <a:t>……………</a:t>
            </a:r>
            <a:r>
              <a:rPr lang="bg-BG" dirty="0"/>
              <a:t>, с л.к. № </a:t>
            </a:r>
            <a:r>
              <a:rPr lang="en-US" dirty="0"/>
              <a:t>……………..</a:t>
            </a:r>
            <a:r>
              <a:rPr lang="bg-BG" dirty="0"/>
              <a:t>, с дата на издаване </a:t>
            </a:r>
            <a:r>
              <a:rPr lang="en-US" dirty="0"/>
              <a:t>…………………</a:t>
            </a:r>
            <a:r>
              <a:rPr lang="bg-BG" dirty="0"/>
              <a:t>г., издадена от МВР - София, валидна до </a:t>
            </a:r>
            <a:r>
              <a:rPr lang="en-US" dirty="0"/>
              <a:t>………………</a:t>
            </a:r>
            <a:r>
              <a:rPr lang="bg-BG" dirty="0"/>
              <a:t>г., с постоянен адрес: </a:t>
            </a:r>
            <a:r>
              <a:rPr lang="en-US" dirty="0"/>
              <a:t>……………….</a:t>
            </a:r>
            <a:r>
              <a:rPr lang="bg-BG" dirty="0"/>
              <a:t>, в качеството си на управител на „</a:t>
            </a:r>
            <a:r>
              <a:rPr lang="en-US" dirty="0"/>
              <a:t>………………</a:t>
            </a:r>
            <a:r>
              <a:rPr lang="bg-BG" dirty="0"/>
              <a:t>” ЕООД – в процес на регистрация, със седалище и адрес на управление: </a:t>
            </a:r>
            <a:r>
              <a:rPr lang="en-US" dirty="0"/>
              <a:t>………………………</a:t>
            </a:r>
            <a:r>
              <a:rPr lang="bg-BG" dirty="0"/>
              <a:t>, декларирам истинността на заявените от мен обстоятелства и приемането на представените за обявяване актове. </a:t>
            </a:r>
            <a:endParaRPr lang="en-US" dirty="0"/>
          </a:p>
          <a:p>
            <a:endParaRPr lang="en-US" dirty="0"/>
          </a:p>
          <a:p>
            <a:endParaRPr lang="en-US" dirty="0"/>
          </a:p>
          <a:p>
            <a:r>
              <a:rPr lang="bg-BG" dirty="0"/>
              <a:t>Известна ми е наказателната отговорност, която нося по чл. 313 от Наказателния кодекс, за деклариране на неверни данни.</a:t>
            </a:r>
            <a:endParaRPr lang="en-US" dirty="0"/>
          </a:p>
          <a:p>
            <a:pPr marL="109728" indent="0">
              <a:buNone/>
            </a:pPr>
            <a:endParaRPr lang="en-US" dirty="0"/>
          </a:p>
          <a:p>
            <a:pPr marL="109728" indent="0">
              <a:buNone/>
            </a:pPr>
            <a:r>
              <a:rPr lang="bg-BG" dirty="0"/>
              <a:t> </a:t>
            </a:r>
            <a:endParaRPr lang="en-US" dirty="0"/>
          </a:p>
          <a:p>
            <a:r>
              <a:rPr lang="bg-BG" dirty="0"/>
              <a:t>ДЕКЛАРАТОР</a:t>
            </a:r>
            <a:endParaRPr lang="en-US" dirty="0"/>
          </a:p>
          <a:p>
            <a:pPr marL="109728" indent="0">
              <a:buNone/>
            </a:pPr>
            <a:endParaRPr lang="en-US" dirty="0"/>
          </a:p>
          <a:p>
            <a:r>
              <a:rPr lang="bg-BG" dirty="0"/>
              <a:t>___________________________</a:t>
            </a:r>
            <a:endParaRPr lang="en-US" dirty="0"/>
          </a:p>
          <a:p>
            <a:r>
              <a:rPr lang="bg-BG" dirty="0"/>
              <a:t>/</a:t>
            </a:r>
            <a:r>
              <a:rPr lang="en-US" dirty="0"/>
              <a:t>……………….</a:t>
            </a:r>
            <a:r>
              <a:rPr lang="bg-BG" dirty="0"/>
              <a:t> – Управител/</a:t>
            </a:r>
            <a:endParaRPr lang="en-US" dirty="0"/>
          </a:p>
          <a:p>
            <a:endParaRPr lang="en-US" dirty="0"/>
          </a:p>
        </p:txBody>
      </p:sp>
      <p:sp>
        <p:nvSpPr>
          <p:cNvPr id="3" name="Title 2"/>
          <p:cNvSpPr>
            <a:spLocks noGrp="1"/>
          </p:cNvSpPr>
          <p:nvPr>
            <p:ph type="title"/>
          </p:nvPr>
        </p:nvSpPr>
        <p:spPr>
          <a:xfrm>
            <a:off x="323528" y="274638"/>
            <a:ext cx="8363272" cy="1570186"/>
          </a:xfrm>
        </p:spPr>
        <p:txBody>
          <a:bodyPr>
            <a:normAutofit/>
          </a:bodyPr>
          <a:lstStyle/>
          <a:p>
            <a:r>
              <a:rPr lang="bg-BG" sz="2400" dirty="0"/>
              <a:t>Документи за регистрация </a:t>
            </a:r>
            <a:r>
              <a:rPr lang="bg-BG" sz="2400" dirty="0" smtClean="0"/>
              <a:t/>
            </a:r>
            <a:br>
              <a:rPr lang="bg-BG" sz="2400" dirty="0" smtClean="0"/>
            </a:br>
            <a:r>
              <a:rPr lang="bg-BG" sz="2400" dirty="0" smtClean="0"/>
              <a:t>на </a:t>
            </a:r>
            <a:r>
              <a:rPr lang="bg-BG" sz="2400" dirty="0"/>
              <a:t>ЕООД – </a:t>
            </a:r>
            <a:r>
              <a:rPr lang="bg-BG" sz="2400" dirty="0" smtClean="0"/>
              <a:t>Декларация </a:t>
            </a:r>
            <a:r>
              <a:rPr lang="bg-BG" sz="2400" dirty="0"/>
              <a:t>по </a:t>
            </a:r>
            <a:r>
              <a:rPr lang="bg-BG" sz="2400" dirty="0" smtClean="0"/>
              <a:t/>
            </a:r>
            <a:br>
              <a:rPr lang="bg-BG" sz="2400" dirty="0" smtClean="0"/>
            </a:br>
            <a:r>
              <a:rPr lang="bg-BG" sz="2400" dirty="0" smtClean="0"/>
              <a:t>чл</a:t>
            </a:r>
            <a:r>
              <a:rPr lang="bg-BG" sz="2400" dirty="0"/>
              <a:t>. 142 от ТЗ</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76672"/>
            <a:ext cx="2755037" cy="1931970"/>
          </a:xfrm>
          <a:prstGeom prst="rect">
            <a:avLst/>
          </a:prstGeom>
        </p:spPr>
      </p:pic>
    </p:spTree>
    <p:extLst>
      <p:ext uri="{BB962C8B-B14F-4D97-AF65-F5344CB8AC3E}">
        <p14:creationId xmlns:p14="http://schemas.microsoft.com/office/powerpoint/2010/main" val="150425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132856"/>
            <a:ext cx="8435280" cy="4162467"/>
          </a:xfrm>
        </p:spPr>
        <p:txBody>
          <a:bodyPr>
            <a:normAutofit fontScale="47500" lnSpcReduction="20000"/>
          </a:bodyPr>
          <a:lstStyle/>
          <a:p>
            <a:r>
              <a:rPr lang="bg-BG" b="1" dirty="0"/>
              <a:t>ДРУЖЕСТВЕН ДОГОВОР НА ДРУЖЕСТВО С ОГРАНИЧЕНА ОТГОВОРНОСТ</a:t>
            </a:r>
            <a:endParaRPr lang="en-US" dirty="0"/>
          </a:p>
          <a:p>
            <a:r>
              <a:rPr lang="bg-BG" b="1" u="sng" dirty="0"/>
              <a:t>„</a:t>
            </a:r>
            <a:r>
              <a:rPr lang="en-US" b="1" u="sng" dirty="0"/>
              <a:t>…………………..</a:t>
            </a:r>
            <a:r>
              <a:rPr lang="bg-BG" b="1" u="sng" dirty="0"/>
              <a:t>“ ООД</a:t>
            </a:r>
            <a:endParaRPr lang="en-US" dirty="0"/>
          </a:p>
          <a:p>
            <a:endParaRPr lang="en-US" dirty="0"/>
          </a:p>
          <a:p>
            <a:endParaRPr lang="en-US" dirty="0"/>
          </a:p>
          <a:p>
            <a:r>
              <a:rPr lang="bg-BG" u="sng" dirty="0"/>
              <a:t>Глава 1</a:t>
            </a:r>
            <a:endParaRPr lang="en-US" dirty="0"/>
          </a:p>
          <a:p>
            <a:endParaRPr lang="en-US" dirty="0"/>
          </a:p>
          <a:p>
            <a:r>
              <a:rPr lang="bg-BG" b="1" dirty="0"/>
              <a:t>Член 1</a:t>
            </a:r>
            <a:endParaRPr lang="en-US" dirty="0"/>
          </a:p>
          <a:p>
            <a:r>
              <a:rPr lang="bg-BG" b="1" dirty="0"/>
              <a:t>ОБРАЗУВАНЕ</a:t>
            </a:r>
            <a:endParaRPr lang="en-US" dirty="0"/>
          </a:p>
          <a:p>
            <a:endParaRPr lang="en-US" dirty="0"/>
          </a:p>
          <a:p>
            <a:r>
              <a:rPr lang="bg-BG" dirty="0"/>
              <a:t>(1) Учредяваме дружество с ограничена отговорност по смисъла на Глава Тринадесета от Търговския закон.</a:t>
            </a:r>
            <a:endParaRPr lang="en-US" dirty="0"/>
          </a:p>
          <a:p>
            <a:endParaRPr lang="en-US" dirty="0"/>
          </a:p>
          <a:p>
            <a:r>
              <a:rPr lang="bg-BG" dirty="0"/>
              <a:t>(2) Дружеството осъществява своята дейност в съответствие с българското законодателство.</a:t>
            </a:r>
            <a:endParaRPr lang="en-US" dirty="0"/>
          </a:p>
          <a:p>
            <a:pPr marL="109728" indent="0">
              <a:buNone/>
            </a:pPr>
            <a:endParaRPr lang="en-US" dirty="0"/>
          </a:p>
          <a:p>
            <a:r>
              <a:rPr lang="bg-BG" dirty="0"/>
              <a:t>(3) Дружеството само се разпорежда със своето имущество.</a:t>
            </a:r>
            <a:endParaRPr lang="en-US" dirty="0"/>
          </a:p>
          <a:p>
            <a:endParaRPr lang="en-US" dirty="0"/>
          </a:p>
          <a:p>
            <a:r>
              <a:rPr lang="bg-BG" dirty="0"/>
              <a:t>(4) Дружеството отговаря за своите задължения с цялото си имущество. </a:t>
            </a:r>
            <a:r>
              <a:rPr lang="bg-BG" dirty="0" err="1"/>
              <a:t>Съдружниците</a:t>
            </a:r>
            <a:r>
              <a:rPr lang="bg-BG" dirty="0"/>
              <a:t> не отговарят за задълженията на Дружеството и то не отговаря за задълженията на съдружниците. </a:t>
            </a:r>
            <a:endParaRPr lang="en-US" dirty="0"/>
          </a:p>
          <a:p>
            <a:endParaRPr lang="en-US" dirty="0"/>
          </a:p>
        </p:txBody>
      </p:sp>
      <p:sp>
        <p:nvSpPr>
          <p:cNvPr id="3" name="Title 2"/>
          <p:cNvSpPr>
            <a:spLocks noGrp="1"/>
          </p:cNvSpPr>
          <p:nvPr>
            <p:ph type="title"/>
          </p:nvPr>
        </p:nvSpPr>
        <p:spPr>
          <a:xfrm>
            <a:off x="467544" y="274638"/>
            <a:ext cx="8219256" cy="1498178"/>
          </a:xfrm>
        </p:spPr>
        <p:txBody>
          <a:bodyPr>
            <a:normAutofit/>
          </a:bodyPr>
          <a:lstStyle/>
          <a:p>
            <a:r>
              <a:rPr lang="bg-BG" sz="2400" dirty="0"/>
              <a:t>Документи за регистрация </a:t>
            </a:r>
            <a:r>
              <a:rPr lang="bg-BG" sz="2400" dirty="0" smtClean="0"/>
              <a:t/>
            </a:r>
            <a:br>
              <a:rPr lang="bg-BG" sz="2400" dirty="0" smtClean="0"/>
            </a:br>
            <a:r>
              <a:rPr lang="bg-BG" sz="2400" dirty="0" smtClean="0"/>
              <a:t>на </a:t>
            </a:r>
            <a:r>
              <a:rPr lang="bg-BG" sz="2400" dirty="0" smtClean="0"/>
              <a:t>ООД – Дружествен договор</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04664"/>
            <a:ext cx="2121793" cy="1585055"/>
          </a:xfrm>
          <a:prstGeom prst="rect">
            <a:avLst/>
          </a:prstGeom>
        </p:spPr>
      </p:pic>
    </p:spTree>
    <p:extLst>
      <p:ext uri="{BB962C8B-B14F-4D97-AF65-F5344CB8AC3E}">
        <p14:creationId xmlns:p14="http://schemas.microsoft.com/office/powerpoint/2010/main" val="309353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72816"/>
            <a:ext cx="8229600" cy="4525963"/>
          </a:xfrm>
        </p:spPr>
        <p:txBody>
          <a:bodyPr>
            <a:normAutofit fontScale="55000" lnSpcReduction="20000"/>
          </a:bodyPr>
          <a:lstStyle/>
          <a:p>
            <a:r>
              <a:rPr lang="bg-BG" b="1" dirty="0"/>
              <a:t>Член 2</a:t>
            </a:r>
            <a:endParaRPr lang="en-US" dirty="0"/>
          </a:p>
          <a:p>
            <a:r>
              <a:rPr lang="bg-BG" b="1" dirty="0"/>
              <a:t>НАИМЕНОВАНИЕ</a:t>
            </a:r>
            <a:endParaRPr lang="en-US" dirty="0"/>
          </a:p>
          <a:p>
            <a:endParaRPr lang="en-US" dirty="0"/>
          </a:p>
          <a:p>
            <a:r>
              <a:rPr lang="bg-BG" dirty="0"/>
              <a:t>Дружеството с ограничена отговорност осъществява дейността си под наименованието: </a:t>
            </a:r>
            <a:r>
              <a:rPr lang="bg-BG" b="1" dirty="0"/>
              <a:t>„</a:t>
            </a:r>
            <a:r>
              <a:rPr lang="en-US" b="1" dirty="0"/>
              <a:t>……………</a:t>
            </a:r>
            <a:r>
              <a:rPr lang="bg-BG" b="1" dirty="0"/>
              <a:t>“ ООД</a:t>
            </a:r>
            <a:r>
              <a:rPr lang="bg-BG" dirty="0"/>
              <a:t> и ще се изписва на латиница </a:t>
            </a:r>
            <a:r>
              <a:rPr lang="bg-BG" b="1" dirty="0"/>
              <a:t>“</a:t>
            </a:r>
            <a:r>
              <a:rPr lang="en-US" b="1" dirty="0"/>
              <a:t>…………………….</a:t>
            </a:r>
            <a:r>
              <a:rPr lang="bg-BG" b="1" dirty="0"/>
              <a:t>” </a:t>
            </a:r>
            <a:r>
              <a:rPr lang="en-US" b="1" dirty="0"/>
              <a:t>LT</a:t>
            </a:r>
            <a:r>
              <a:rPr lang="bg-BG" b="1" dirty="0"/>
              <a:t>D</a:t>
            </a:r>
            <a:r>
              <a:rPr lang="bg-BG" dirty="0"/>
              <a:t>.</a:t>
            </a:r>
            <a:endParaRPr lang="en-US" dirty="0"/>
          </a:p>
          <a:p>
            <a:endParaRPr lang="en-US" dirty="0"/>
          </a:p>
          <a:p>
            <a:endParaRPr lang="en-US" dirty="0"/>
          </a:p>
          <a:p>
            <a:r>
              <a:rPr lang="bg-BG" b="1" dirty="0"/>
              <a:t>Член 3</a:t>
            </a:r>
            <a:endParaRPr lang="en-US" dirty="0"/>
          </a:p>
          <a:p>
            <a:r>
              <a:rPr lang="bg-BG" b="1" dirty="0"/>
              <a:t>СЕДАЛИЩЕ И АДРЕС НА УПРАВЛЕНИЕ</a:t>
            </a:r>
            <a:endParaRPr lang="en-US" dirty="0"/>
          </a:p>
          <a:p>
            <a:endParaRPr lang="en-US" dirty="0"/>
          </a:p>
          <a:p>
            <a:r>
              <a:rPr lang="bg-BG" dirty="0"/>
              <a:t>Дружеството е със седалище и адрес на управление: </a:t>
            </a:r>
            <a:r>
              <a:rPr lang="en-US" dirty="0"/>
              <a:t>……………………</a:t>
            </a:r>
            <a:r>
              <a:rPr lang="bg-BG" dirty="0"/>
              <a:t>.</a:t>
            </a:r>
            <a:endParaRPr lang="en-US" dirty="0"/>
          </a:p>
          <a:p>
            <a:endParaRPr lang="en-US" dirty="0"/>
          </a:p>
          <a:p>
            <a:pPr marL="109728" indent="0">
              <a:buNone/>
            </a:pPr>
            <a:r>
              <a:rPr lang="bg-BG" dirty="0"/>
              <a:t/>
            </a:r>
            <a:br>
              <a:rPr lang="bg-BG" dirty="0"/>
            </a:br>
            <a:r>
              <a:rPr lang="bg-BG" dirty="0" smtClean="0"/>
              <a:t>    </a:t>
            </a:r>
            <a:r>
              <a:rPr lang="bg-BG" b="1" dirty="0" smtClean="0"/>
              <a:t>Член </a:t>
            </a:r>
            <a:r>
              <a:rPr lang="bg-BG" b="1" dirty="0"/>
              <a:t>4</a:t>
            </a:r>
            <a:endParaRPr lang="en-US" dirty="0"/>
          </a:p>
          <a:p>
            <a:r>
              <a:rPr lang="bg-BG" b="1" dirty="0"/>
              <a:t>СРОК</a:t>
            </a:r>
            <a:endParaRPr lang="en-US" dirty="0"/>
          </a:p>
          <a:p>
            <a:endParaRPr lang="en-US" dirty="0"/>
          </a:p>
          <a:p>
            <a:r>
              <a:rPr lang="bg-BG" dirty="0"/>
              <a:t>Дружеството възниква от деня на вписването в Търговския  регистър. То се учредява за неограничен срок. </a:t>
            </a:r>
            <a:endParaRPr lang="en-US" dirty="0"/>
          </a:p>
          <a:p>
            <a:endParaRPr lang="en-US" dirty="0"/>
          </a:p>
        </p:txBody>
      </p:sp>
      <p:sp>
        <p:nvSpPr>
          <p:cNvPr id="3" name="Заглавие 2"/>
          <p:cNvSpPr>
            <a:spLocks noGrp="1"/>
          </p:cNvSpPr>
          <p:nvPr>
            <p:ph type="title"/>
          </p:nvPr>
        </p:nvSpPr>
        <p:spPr/>
        <p:txBody>
          <a:bodyPr>
            <a:normAutofit/>
          </a:bodyPr>
          <a:lstStyle/>
          <a:p>
            <a:r>
              <a:rPr lang="bg-BG" sz="2800" dirty="0"/>
              <a:t>Документи за регистрация </a:t>
            </a:r>
            <a:r>
              <a:rPr lang="bg-BG" sz="2800" dirty="0" smtClean="0"/>
              <a:t/>
            </a:r>
            <a:br>
              <a:rPr lang="bg-BG" sz="2800" dirty="0" smtClean="0"/>
            </a:br>
            <a:r>
              <a:rPr lang="bg-BG" sz="2800" dirty="0" smtClean="0"/>
              <a:t>на </a:t>
            </a:r>
            <a:r>
              <a:rPr lang="bg-BG" sz="2800" dirty="0"/>
              <a:t>ООД – </a:t>
            </a:r>
            <a:r>
              <a:rPr lang="bg-BG" sz="2800" dirty="0" smtClean="0"/>
              <a:t>Дружествен </a:t>
            </a:r>
            <a:r>
              <a:rPr lang="bg-BG" sz="2800" dirty="0"/>
              <a:t>договор</a:t>
            </a:r>
            <a:endParaRPr lang="en-US" sz="2800" dirty="0"/>
          </a:p>
        </p:txBody>
      </p:sp>
    </p:spTree>
    <p:extLst>
      <p:ext uri="{BB962C8B-B14F-4D97-AF65-F5344CB8AC3E}">
        <p14:creationId xmlns:p14="http://schemas.microsoft.com/office/powerpoint/2010/main" val="352908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251520" y="1556792"/>
            <a:ext cx="8229600" cy="5188032"/>
          </a:xfrm>
        </p:spPr>
        <p:txBody>
          <a:bodyPr>
            <a:normAutofit fontScale="55000" lnSpcReduction="20000"/>
          </a:bodyPr>
          <a:lstStyle/>
          <a:p>
            <a:pPr algn="just"/>
            <a:r>
              <a:rPr lang="bg-BG" b="1" dirty="0"/>
              <a:t>Член 5</a:t>
            </a:r>
            <a:endParaRPr lang="en-US" dirty="0"/>
          </a:p>
          <a:p>
            <a:pPr algn="just"/>
            <a:r>
              <a:rPr lang="bg-BG" b="1" dirty="0"/>
              <a:t>ПРЕДМЕТ НА ДЕЙНОСТ</a:t>
            </a:r>
            <a:endParaRPr lang="en-US" dirty="0"/>
          </a:p>
          <a:p>
            <a:pPr marL="109728" indent="0" algn="just">
              <a:buNone/>
            </a:pPr>
            <a:r>
              <a:rPr lang="bg-BG" b="1" dirty="0"/>
              <a:t> </a:t>
            </a:r>
            <a:endParaRPr lang="en-US" dirty="0"/>
          </a:p>
          <a:p>
            <a:pPr algn="just"/>
            <a:r>
              <a:rPr lang="bg-BG" dirty="0"/>
              <a:t>(1) Дружеството има следния предмет на дейност: ПОДДРЪЖКА И ОБНОВЯВАНЕ НА УЕБСАЙТОВЕ И СИСТЕМИ</a:t>
            </a:r>
            <a:r>
              <a:rPr lang="en-US" dirty="0"/>
              <a:t>, </a:t>
            </a:r>
            <a:r>
              <a:rPr lang="bg-BG" dirty="0"/>
              <a:t>ИЗГРАЖДАНЕ НА ЕЛЕКТРОННИ ПЛАТФОРМИ, TЪPГOBCKO ПPEДCTABИTEЛCTBO И ПOCPEДHИЧECTBO, ЕЛЕКТРОННА ТЪРГОВИЯ, OБPAЗOBATEЛHИ KУPCOBE, TЪPГOBИЯ B CTPAHATA И ЧУЖБИHA, TЪPГOBИЯ HA EДPO И ДPEБHO, TЪPГOBИЯ C ПPOMИШЛEHИ И HEПPOMИШЛEHИ CTOKИ, ИMПOPT И EKCПOPT, TPAHCПOPTHA ДEЙHOCT, ПPEBOЗHИ, CПEДИЦИOHHИ, KOMИCИOHHИ И CKЛAДOBИ CДEЛKИ, PEKЛAMHИ, ИHФOPMAЦИOHHИ, ПPOГPAMHИ УCЛУГИ, KOHCУЛTAHTCKA ДEЙHOCT, OPГAHИЗИPAHE HA MAPKETИHГOBИ ПPOУЧBAHИЯ И ИЗBЪPШBAHE HA TЪPГOBCKИ CДEЛKИ, ИЗРАБОТКА, TУPИЗЬM, CПOPTHИ ДEЙHOCTИ, ПPEBOДИ И ЛEГAЛИЗAЦИЯ HA ДOKУMEHTИ, </a:t>
            </a:r>
            <a:r>
              <a:rPr lang="bg-BG" b="1" dirty="0"/>
              <a:t>ИЗBЪPШBAHE HA BCЯKAKBA ДEЙHOCT И УCЛУГИ, ЗA KOИTO CE ИЗИCKBA ЛИЦEHЗ (CЛEД ИЗДABAHE HA CЬOTBETHИЯ ЛИЦEHЗ), ИЗBЪPШBAHE HA BCЯKAKЪB BИД ДEЙHOCT И УCЛУГИ, НЕЗАБРАНЕНИ OT ДEЙCТВАЩОТО B PEПУБЛИKA БЪЛГAPИЯ ЗAKOHOДATEЛCTBO.</a:t>
            </a:r>
            <a:endParaRPr lang="en-US" b="1" dirty="0"/>
          </a:p>
          <a:p>
            <a:pPr algn="just"/>
            <a:endParaRPr lang="en-US" dirty="0"/>
          </a:p>
          <a:p>
            <a:pPr algn="just"/>
            <a:r>
              <a:rPr lang="bg-BG" dirty="0"/>
              <a:t>(2) Дружеството може да участва по решение на Общото събрание на съдружниците в съществуващи дружества или в дружества, които ще се образуват в бъдеще в страната и чужбина, сродни или не на неговия предмет на дейност.</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bg-BG" sz="2400" dirty="0" smtClean="0"/>
              <a:t/>
            </a:r>
            <a:br>
              <a:rPr lang="bg-BG" sz="2400" dirty="0" smtClean="0"/>
            </a:br>
            <a:r>
              <a:rPr lang="bg-BG" sz="2400" dirty="0" smtClean="0"/>
              <a:t>ООД </a:t>
            </a:r>
            <a:r>
              <a:rPr lang="bg-BG" sz="2400" dirty="0"/>
              <a:t>– Дружествен договор</a:t>
            </a:r>
            <a:endParaRPr lang="en-US" sz="2400" dirty="0"/>
          </a:p>
        </p:txBody>
      </p:sp>
    </p:spTree>
    <p:extLst>
      <p:ext uri="{BB962C8B-B14F-4D97-AF65-F5344CB8AC3E}">
        <p14:creationId xmlns:p14="http://schemas.microsoft.com/office/powerpoint/2010/main" val="395597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7740848" cy="4785395"/>
          </a:xfrm>
        </p:spPr>
        <p:txBody>
          <a:bodyPr>
            <a:normAutofit fontScale="47500" lnSpcReduction="20000"/>
          </a:bodyPr>
          <a:lstStyle/>
          <a:p>
            <a:r>
              <a:rPr lang="bg-BG" b="1" dirty="0"/>
              <a:t>УЧРЕДИТЕЛЕН </a:t>
            </a:r>
            <a:r>
              <a:rPr lang="bg-BG" b="1" dirty="0" smtClean="0"/>
              <a:t>АКТ</a:t>
            </a:r>
            <a:r>
              <a:rPr lang="bg-BG" b="1" dirty="0"/>
              <a:t> </a:t>
            </a:r>
            <a:r>
              <a:rPr lang="bg-BG" b="1" dirty="0" smtClean="0"/>
              <a:t>НА </a:t>
            </a:r>
            <a:r>
              <a:rPr lang="bg-BG" b="1" dirty="0"/>
              <a:t> </a:t>
            </a:r>
            <a:r>
              <a:rPr lang="bg-BG" b="1" dirty="0" smtClean="0"/>
              <a:t>„</a:t>
            </a:r>
            <a:r>
              <a:rPr lang="en-US" b="1" dirty="0"/>
              <a:t>………..</a:t>
            </a:r>
            <a:r>
              <a:rPr lang="bg-BG" b="1" dirty="0"/>
              <a:t>” </a:t>
            </a:r>
            <a:r>
              <a:rPr lang="bg-BG" b="1" dirty="0" smtClean="0"/>
              <a:t>ЕООД</a:t>
            </a:r>
          </a:p>
          <a:p>
            <a:pPr marL="109728" indent="0">
              <a:buNone/>
            </a:pPr>
            <a:endParaRPr lang="en-US" dirty="0"/>
          </a:p>
          <a:p>
            <a:r>
              <a:rPr lang="bg-BG" dirty="0"/>
              <a:t>Днес, </a:t>
            </a:r>
            <a:r>
              <a:rPr lang="en-US" dirty="0"/>
              <a:t>….</a:t>
            </a:r>
            <a:r>
              <a:rPr lang="bg-BG" dirty="0"/>
              <a:t>г. в гр.София,  </a:t>
            </a:r>
            <a:endParaRPr lang="en-US" dirty="0"/>
          </a:p>
          <a:p>
            <a:r>
              <a:rPr lang="en-US" dirty="0"/>
              <a:t>………., с ЕГН: ………………., с </a:t>
            </a:r>
            <a:r>
              <a:rPr lang="en-US" dirty="0" err="1"/>
              <a:t>л.к</a:t>
            </a:r>
            <a:r>
              <a:rPr lang="en-US" dirty="0"/>
              <a:t>. № ……….., с </a:t>
            </a:r>
            <a:r>
              <a:rPr lang="en-US" dirty="0" err="1"/>
              <a:t>дата</a:t>
            </a:r>
            <a:r>
              <a:rPr lang="en-US" dirty="0"/>
              <a:t> на </a:t>
            </a:r>
            <a:r>
              <a:rPr lang="en-US" dirty="0" err="1"/>
              <a:t>издаване</a:t>
            </a:r>
            <a:r>
              <a:rPr lang="en-US" dirty="0"/>
              <a:t> ………., </a:t>
            </a:r>
            <a:r>
              <a:rPr lang="en-US" dirty="0" err="1"/>
              <a:t>издадена</a:t>
            </a:r>
            <a:r>
              <a:rPr lang="en-US" dirty="0"/>
              <a:t> </a:t>
            </a:r>
            <a:r>
              <a:rPr lang="en-US" dirty="0" err="1"/>
              <a:t>от</a:t>
            </a:r>
            <a:r>
              <a:rPr lang="en-US" dirty="0"/>
              <a:t> МВР - …………,</a:t>
            </a:r>
            <a:r>
              <a:rPr lang="bg-BG" dirty="0"/>
              <a:t> валидна до </a:t>
            </a:r>
            <a:r>
              <a:rPr lang="en-US" dirty="0"/>
              <a:t>………..</a:t>
            </a:r>
            <a:r>
              <a:rPr lang="bg-BG" dirty="0"/>
              <a:t>, </a:t>
            </a:r>
            <a:r>
              <a:rPr lang="en-US" dirty="0"/>
              <a:t>с </a:t>
            </a:r>
            <a:r>
              <a:rPr lang="en-US" dirty="0" err="1"/>
              <a:t>постоянен</a:t>
            </a:r>
            <a:r>
              <a:rPr lang="en-US" dirty="0"/>
              <a:t> </a:t>
            </a:r>
            <a:r>
              <a:rPr lang="en-US" dirty="0" err="1"/>
              <a:t>адрес</a:t>
            </a:r>
            <a:r>
              <a:rPr lang="en-US" dirty="0"/>
              <a:t>: ………………..,  </a:t>
            </a:r>
          </a:p>
          <a:p>
            <a:r>
              <a:rPr lang="bg-BG" dirty="0"/>
              <a:t> – едноличният собственик на капитала</a:t>
            </a:r>
            <a:r>
              <a:rPr lang="bg-BG" b="1" dirty="0"/>
              <a:t> </a:t>
            </a:r>
            <a:r>
              <a:rPr lang="bg-BG" dirty="0"/>
              <a:t>взе решение за учредяване на еднолично дружество с ограничена отговорност</a:t>
            </a:r>
            <a:r>
              <a:rPr lang="bg-BG" b="1" dirty="0"/>
              <a:t> „</a:t>
            </a:r>
            <a:r>
              <a:rPr lang="en-US" b="1" dirty="0"/>
              <a:t>…………..</a:t>
            </a:r>
            <a:r>
              <a:rPr lang="bg-BG" b="1" dirty="0"/>
              <a:t>” ЕООД, </a:t>
            </a:r>
            <a:r>
              <a:rPr lang="bg-BG" dirty="0"/>
              <a:t>при следните условия:    </a:t>
            </a:r>
            <a:endParaRPr lang="bg-BG" dirty="0" smtClean="0"/>
          </a:p>
          <a:p>
            <a:pPr marL="109728" indent="0">
              <a:buNone/>
            </a:pPr>
            <a:r>
              <a:rPr lang="bg-BG" dirty="0" smtClean="0"/>
              <a:t> </a:t>
            </a:r>
            <a:endParaRPr lang="en-US" dirty="0"/>
          </a:p>
          <a:p>
            <a:r>
              <a:rPr lang="bg-BG" b="1" dirty="0"/>
              <a:t>I.ОБЩИ ПОЛОЖЕНИЯ</a:t>
            </a:r>
            <a:endParaRPr lang="en-US" dirty="0"/>
          </a:p>
          <a:p>
            <a:r>
              <a:rPr lang="bg-BG" b="1" dirty="0"/>
              <a:t>1.</a:t>
            </a:r>
            <a:r>
              <a:rPr lang="bg-BG" dirty="0"/>
              <a:t> Настоящето Еднолично дружество с ограничена отговорност, наричано за краткост </a:t>
            </a:r>
            <a:r>
              <a:rPr lang="bg-BG" b="1" dirty="0"/>
              <a:t>ДРУЖЕСТВОТО, </a:t>
            </a:r>
            <a:r>
              <a:rPr lang="bg-BG" dirty="0"/>
              <a:t>е юридическо лице съгласно българското законодателство със собствен баланс и сметки.</a:t>
            </a:r>
            <a:endParaRPr lang="en-US" dirty="0"/>
          </a:p>
          <a:p>
            <a:endParaRPr lang="en-US" dirty="0"/>
          </a:p>
          <a:p>
            <a:r>
              <a:rPr lang="bg-BG" b="1" dirty="0"/>
              <a:t>II. ФИРМА НА </a:t>
            </a:r>
            <a:r>
              <a:rPr lang="bg-BG" b="1" dirty="0" smtClean="0"/>
              <a:t>ДРУЖЕСТВОТО</a:t>
            </a:r>
          </a:p>
          <a:p>
            <a:pPr marL="109728" indent="0">
              <a:buNone/>
            </a:pPr>
            <a:endParaRPr lang="en-US" dirty="0"/>
          </a:p>
          <a:p>
            <a:r>
              <a:rPr lang="bg-BG" b="1" dirty="0"/>
              <a:t>2. ФИРМАТА  </a:t>
            </a:r>
            <a:r>
              <a:rPr lang="bg-BG" dirty="0"/>
              <a:t>на Дружеството е:</a:t>
            </a:r>
            <a:endParaRPr lang="en-US" dirty="0"/>
          </a:p>
          <a:p>
            <a:r>
              <a:rPr lang="bg-BG" b="1" dirty="0"/>
              <a:t>„</a:t>
            </a:r>
            <a:r>
              <a:rPr lang="en-US" b="1" dirty="0"/>
              <a:t>……………..</a:t>
            </a:r>
            <a:r>
              <a:rPr lang="bg-BG" b="1" dirty="0"/>
              <a:t>” ЕООД, </a:t>
            </a:r>
            <a:r>
              <a:rPr lang="bg-BG" dirty="0"/>
              <a:t>която ще се изписва на латиница:</a:t>
            </a:r>
            <a:endParaRPr lang="en-US" dirty="0"/>
          </a:p>
          <a:p>
            <a:r>
              <a:rPr lang="en-US" b="1" dirty="0"/>
              <a:t>“…………..” LTD </a:t>
            </a:r>
            <a:endParaRPr lang="en-US" dirty="0"/>
          </a:p>
          <a:p>
            <a:endParaRPr lang="en-US" dirty="0"/>
          </a:p>
          <a:p>
            <a:r>
              <a:rPr lang="en-US" b="1" dirty="0"/>
              <a:t>III</a:t>
            </a:r>
            <a:r>
              <a:rPr lang="bg-BG" b="1" dirty="0"/>
              <a:t>. СЕДАЛИЩЕ И АДРЕС НА УПРАВЛЕНИЕ</a:t>
            </a:r>
            <a:endParaRPr lang="en-US" dirty="0"/>
          </a:p>
          <a:p>
            <a:r>
              <a:rPr lang="bg-BG" b="1" dirty="0"/>
              <a:t>3.</a:t>
            </a:r>
            <a:r>
              <a:rPr lang="bg-BG" dirty="0"/>
              <a:t> Дружеството е юридическо лице със седалище и адрес на управление: </a:t>
            </a:r>
            <a:endParaRPr lang="en-US" dirty="0"/>
          </a:p>
          <a:p>
            <a:r>
              <a:rPr lang="bg-BG" b="1" dirty="0"/>
              <a:t>седалище:</a:t>
            </a:r>
            <a:r>
              <a:rPr lang="bg-BG" dirty="0"/>
              <a:t> </a:t>
            </a:r>
            <a:r>
              <a:rPr lang="en-US" dirty="0"/>
              <a:t>………….</a:t>
            </a:r>
            <a:r>
              <a:rPr lang="bg-BG" dirty="0"/>
              <a:t>;</a:t>
            </a:r>
            <a:endParaRPr lang="en-US" dirty="0"/>
          </a:p>
          <a:p>
            <a:r>
              <a:rPr lang="bg-BG" b="1" dirty="0"/>
              <a:t>адрес на управление:</a:t>
            </a:r>
            <a:r>
              <a:rPr lang="bg-BG" dirty="0"/>
              <a:t> </a:t>
            </a:r>
            <a:r>
              <a:rPr lang="en-US" dirty="0"/>
              <a:t>……………………..</a:t>
            </a:r>
            <a:r>
              <a:rPr lang="bg-BG" dirty="0"/>
              <a:t>.  </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bg-BG" sz="2800" dirty="0" smtClean="0"/>
              <a:t>Документи за регистрация на ЕООД – Учредителен </a:t>
            </a:r>
            <a:r>
              <a:rPr lang="bg-BG" sz="2800" dirty="0" smtClean="0"/>
              <a:t>акт</a:t>
            </a:r>
            <a:br>
              <a:rPr lang="bg-BG" sz="2800" dirty="0" smtClean="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692696"/>
            <a:ext cx="2121024" cy="1117073"/>
          </a:xfrm>
          <a:prstGeom prst="rect">
            <a:avLst/>
          </a:prstGeom>
          <a:ln>
            <a:noFill/>
          </a:ln>
          <a:effectLst>
            <a:softEdge rad="112500"/>
          </a:effectLst>
        </p:spPr>
      </p:pic>
    </p:spTree>
    <p:extLst>
      <p:ext uri="{BB962C8B-B14F-4D97-AF65-F5344CB8AC3E}">
        <p14:creationId xmlns:p14="http://schemas.microsoft.com/office/powerpoint/2010/main" val="3982058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25000" lnSpcReduction="20000"/>
          </a:bodyPr>
          <a:lstStyle/>
          <a:p>
            <a:endParaRPr lang="en-US" dirty="0"/>
          </a:p>
          <a:p>
            <a:r>
              <a:rPr lang="bg-BG" sz="5600" b="1" dirty="0"/>
              <a:t>Член 6</a:t>
            </a:r>
            <a:endParaRPr lang="en-US" sz="5600" dirty="0"/>
          </a:p>
          <a:p>
            <a:r>
              <a:rPr lang="bg-BG" sz="5600" b="1" dirty="0"/>
              <a:t>КАПИТАЛ</a:t>
            </a:r>
            <a:endParaRPr lang="en-US" sz="5600" dirty="0"/>
          </a:p>
          <a:p>
            <a:pPr lvl="0"/>
            <a:r>
              <a:rPr lang="bg-BG" sz="5600" dirty="0"/>
              <a:t>Капиталът на Дружеството е в размер на 100 (сто) лева, разпределен в 100 (сто) равни дяла по 1 (един) лев всеки.</a:t>
            </a:r>
            <a:endParaRPr lang="en-US" sz="5600" dirty="0"/>
          </a:p>
          <a:p>
            <a:endParaRPr lang="en-US" sz="5600" dirty="0"/>
          </a:p>
          <a:p>
            <a:pPr lvl="0"/>
            <a:r>
              <a:rPr lang="bg-BG" sz="5600" dirty="0"/>
              <a:t>Капиталът изцяло е внесен при регистрация на Дружеството.</a:t>
            </a:r>
            <a:endParaRPr lang="en-US" sz="5600" dirty="0"/>
          </a:p>
          <a:p>
            <a:endParaRPr lang="en-US" sz="5600" dirty="0"/>
          </a:p>
          <a:p>
            <a:r>
              <a:rPr lang="bg-BG" sz="5600" b="1" dirty="0"/>
              <a:t>Член 7</a:t>
            </a:r>
            <a:endParaRPr lang="en-US" sz="5600" dirty="0"/>
          </a:p>
          <a:p>
            <a:r>
              <a:rPr lang="bg-BG" sz="5600" b="1" dirty="0"/>
              <a:t>ДЯЛОВЕ</a:t>
            </a:r>
            <a:endParaRPr lang="en-US" sz="5600" dirty="0"/>
          </a:p>
          <a:p>
            <a:endParaRPr lang="en-US" sz="5600" dirty="0"/>
          </a:p>
          <a:p>
            <a:pPr lvl="0"/>
            <a:r>
              <a:rPr lang="bg-BG" sz="5600" dirty="0"/>
              <a:t>Дяловете от капитала на дружеството се поемат от съдружниците, както следва:</a:t>
            </a:r>
            <a:endParaRPr lang="en-US" sz="5600" dirty="0"/>
          </a:p>
          <a:p>
            <a:r>
              <a:rPr lang="bg-BG" sz="5600" dirty="0"/>
              <a:t> </a:t>
            </a:r>
            <a:endParaRPr lang="en-US" sz="5600" dirty="0"/>
          </a:p>
          <a:p>
            <a:pPr lvl="0"/>
            <a:r>
              <a:rPr lang="en-US" sz="5600" b="1" dirty="0"/>
              <a:t>…………………..</a:t>
            </a:r>
            <a:r>
              <a:rPr lang="bg-BG" sz="5600" dirty="0"/>
              <a:t>, ЕГН </a:t>
            </a:r>
            <a:r>
              <a:rPr lang="en-US" sz="5600" dirty="0"/>
              <a:t>…………………….</a:t>
            </a:r>
            <a:r>
              <a:rPr lang="bg-BG" sz="5600" dirty="0"/>
              <a:t> - 50 дяла с номинална стойност от 1 (един) лев всеки, или 50 лева.</a:t>
            </a:r>
            <a:endParaRPr lang="en-US" sz="5600" dirty="0"/>
          </a:p>
          <a:p>
            <a:r>
              <a:rPr lang="bg-BG" sz="5600" dirty="0"/>
              <a:t> </a:t>
            </a:r>
            <a:endParaRPr lang="en-US" sz="5600" dirty="0"/>
          </a:p>
          <a:p>
            <a:pPr lvl="0"/>
            <a:r>
              <a:rPr lang="en-US" sz="5600" b="1" dirty="0"/>
              <a:t>……………………..</a:t>
            </a:r>
            <a:r>
              <a:rPr lang="bg-BG" sz="5600" dirty="0"/>
              <a:t>, ЕГН </a:t>
            </a:r>
            <a:r>
              <a:rPr lang="en-US" sz="5600" dirty="0"/>
              <a:t>…………………</a:t>
            </a:r>
            <a:r>
              <a:rPr lang="bg-BG" sz="5600" dirty="0"/>
              <a:t> - 50 дяла с номинална стойност от 1 (един) лев всеки, или 50 лева.</a:t>
            </a:r>
            <a:endParaRPr lang="en-US" sz="5600" dirty="0"/>
          </a:p>
          <a:p>
            <a:pPr marL="109728" indent="0">
              <a:buNone/>
            </a:pPr>
            <a:r>
              <a:rPr lang="bg-BG" sz="5600" dirty="0"/>
              <a:t> </a:t>
            </a:r>
            <a:endParaRPr lang="en-US" sz="5600" dirty="0"/>
          </a:p>
          <a:p>
            <a:endParaRPr lang="en-US" sz="5600" dirty="0"/>
          </a:p>
          <a:p>
            <a:r>
              <a:rPr lang="bg-BG" sz="5600" dirty="0"/>
              <a:t>(2) Всеки дял дава на съдружника право на един глас в Общото събрание, на дивидент и на ликвидационен дял при прекратяване на дружеството, пропорционален на дела от капитала на Дружеството.</a:t>
            </a:r>
            <a:endParaRPr lang="en-US" sz="5600" dirty="0"/>
          </a:p>
          <a:p>
            <a:endParaRPr lang="en-US" dirty="0"/>
          </a:p>
        </p:txBody>
      </p:sp>
      <p:sp>
        <p:nvSpPr>
          <p:cNvPr id="3" name="Заглавие 2"/>
          <p:cNvSpPr>
            <a:spLocks noGrp="1"/>
          </p:cNvSpPr>
          <p:nvPr>
            <p:ph type="title"/>
          </p:nvPr>
        </p:nvSpPr>
        <p:spPr/>
        <p:txBody>
          <a:bodyPr>
            <a:normAutofit/>
          </a:bodyPr>
          <a:lstStyle/>
          <a:p>
            <a:r>
              <a:rPr lang="bg-BG" sz="2000" dirty="0"/>
              <a:t>Документи за регистрация на ООД </a:t>
            </a:r>
            <a:r>
              <a:rPr lang="bg-BG" sz="2000" dirty="0" smtClean="0"/>
              <a:t/>
            </a:r>
            <a:br>
              <a:rPr lang="bg-BG" sz="2000" dirty="0" smtClean="0"/>
            </a:br>
            <a:r>
              <a:rPr lang="bg-BG" sz="2000" dirty="0" smtClean="0"/>
              <a:t>– </a:t>
            </a:r>
            <a:r>
              <a:rPr lang="bg-BG" sz="2000" dirty="0"/>
              <a:t>Дружествен договор</a:t>
            </a:r>
            <a:endParaRPr lang="en-US" sz="2000" dirty="0"/>
          </a:p>
        </p:txBody>
      </p:sp>
    </p:spTree>
    <p:extLst>
      <p:ext uri="{BB962C8B-B14F-4D97-AF65-F5344CB8AC3E}">
        <p14:creationId xmlns:p14="http://schemas.microsoft.com/office/powerpoint/2010/main" val="352470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916832"/>
            <a:ext cx="8229600" cy="4525963"/>
          </a:xfrm>
        </p:spPr>
        <p:txBody>
          <a:bodyPr>
            <a:normAutofit fontScale="70000" lnSpcReduction="20000"/>
          </a:bodyPr>
          <a:lstStyle/>
          <a:p>
            <a:r>
              <a:rPr lang="bg-BG" b="1" dirty="0"/>
              <a:t>Член 8</a:t>
            </a:r>
            <a:endParaRPr lang="en-US" dirty="0"/>
          </a:p>
          <a:p>
            <a:r>
              <a:rPr lang="bg-BG" b="1" dirty="0"/>
              <a:t>ПРЕХВЪРЛЯНЕ НА ДЯЛОВЕ</a:t>
            </a:r>
            <a:endParaRPr lang="en-US" dirty="0"/>
          </a:p>
          <a:p>
            <a:endParaRPr lang="en-US" dirty="0"/>
          </a:p>
          <a:p>
            <a:r>
              <a:rPr lang="bg-BG" dirty="0"/>
              <a:t>(1) Дружественият дял може да се прехвърля и наследява при условията на настоящия Договор.</a:t>
            </a:r>
            <a:endParaRPr lang="en-US" dirty="0"/>
          </a:p>
          <a:p>
            <a:endParaRPr lang="en-US" dirty="0"/>
          </a:p>
          <a:p>
            <a:r>
              <a:rPr lang="bg-BG" dirty="0"/>
              <a:t>(2) Прехвърлянето на дружествения дял от един съдружник на друг се извършва свободно, а на трети лица - при спазване на изискванията за приемане на нов съдружник.</a:t>
            </a:r>
            <a:endParaRPr lang="en-US" dirty="0"/>
          </a:p>
          <a:p>
            <a:endParaRPr lang="en-US" dirty="0"/>
          </a:p>
          <a:p>
            <a:r>
              <a:rPr lang="bg-BG" dirty="0"/>
              <a:t>(3) Прехвърлянето се извършва с нотариално заверени подписи на договора за покупко-продажба на дялове и се вписва в Търговския регистър.</a:t>
            </a:r>
            <a:endParaRPr lang="en-US" dirty="0"/>
          </a:p>
          <a:p>
            <a:endParaRPr lang="en-US" dirty="0"/>
          </a:p>
          <a:p>
            <a:r>
              <a:rPr lang="bg-BG" dirty="0"/>
              <a:t>(4) Правоприемникът е солидарно отговорен с </a:t>
            </a:r>
            <a:r>
              <a:rPr lang="bg-BG" dirty="0" err="1"/>
              <a:t>праводателя</a:t>
            </a:r>
            <a:r>
              <a:rPr lang="bg-BG" dirty="0"/>
              <a:t> си за дължимите към момента на прехвърлянето вноски срещу дела от капитала.</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bg-BG" sz="2400" dirty="0" smtClean="0"/>
              <a:t/>
            </a:r>
            <a:br>
              <a:rPr lang="bg-BG" sz="2400" dirty="0" smtClean="0"/>
            </a:br>
            <a:r>
              <a:rPr lang="bg-BG" sz="2400" dirty="0" smtClean="0"/>
              <a:t>ООД </a:t>
            </a:r>
            <a:r>
              <a:rPr lang="bg-BG" sz="2400" dirty="0"/>
              <a:t>– Дружествен договор</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521045"/>
            <a:ext cx="2688985" cy="1793185"/>
          </a:xfrm>
          <a:prstGeom prst="rect">
            <a:avLst/>
          </a:prstGeom>
          <a:ln>
            <a:noFill/>
          </a:ln>
          <a:effectLst>
            <a:softEdge rad="112500"/>
          </a:effectLst>
        </p:spPr>
      </p:pic>
    </p:spTree>
    <p:extLst>
      <p:ext uri="{BB962C8B-B14F-4D97-AF65-F5344CB8AC3E}">
        <p14:creationId xmlns:p14="http://schemas.microsoft.com/office/powerpoint/2010/main" val="3406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00808"/>
            <a:ext cx="8229600" cy="4525963"/>
          </a:xfrm>
        </p:spPr>
        <p:txBody>
          <a:bodyPr>
            <a:normAutofit fontScale="55000" lnSpcReduction="20000"/>
          </a:bodyPr>
          <a:lstStyle/>
          <a:p>
            <a:r>
              <a:rPr lang="bg-BG" b="1" dirty="0"/>
              <a:t>Член 9</a:t>
            </a:r>
            <a:endParaRPr lang="en-US" dirty="0"/>
          </a:p>
          <a:p>
            <a:r>
              <a:rPr lang="bg-BG" b="1" cap="all" dirty="0"/>
              <a:t>Право на пръв отказ</a:t>
            </a:r>
            <a:endParaRPr lang="en-US" dirty="0"/>
          </a:p>
          <a:p>
            <a:endParaRPr lang="en-US" dirty="0"/>
          </a:p>
          <a:p>
            <a:r>
              <a:rPr lang="bg-BG" dirty="0"/>
              <a:t>(1) В случай, че трето лице е направило оферта за покупка на дялове от капитала на Дружеството и един от </a:t>
            </a:r>
            <a:r>
              <a:rPr lang="bg-BG" dirty="0" err="1"/>
              <a:t>Съдружниците</a:t>
            </a:r>
            <a:r>
              <a:rPr lang="bg-BG" dirty="0"/>
              <a:t> или няколко от </a:t>
            </a:r>
            <a:r>
              <a:rPr lang="bg-BG" dirty="0" err="1"/>
              <a:t>Съдружниците</a:t>
            </a:r>
            <a:r>
              <a:rPr lang="bg-BG" dirty="0"/>
              <a:t>, са изразили намерение да приемат конкретната оферта, като  продадат част или всички притежавани от тях дялове в Дружеството, Съдружникът или </a:t>
            </a:r>
            <a:r>
              <a:rPr lang="bg-BG" dirty="0" err="1"/>
              <a:t>Съдружниците</a:t>
            </a:r>
            <a:r>
              <a:rPr lang="bg-BG" dirty="0"/>
              <a:t>, имащи намерение да приемат офертата, са длъжни да предложат дяловете за продажба първо на останалите </a:t>
            </a:r>
            <a:r>
              <a:rPr lang="bg-BG" dirty="0" err="1"/>
              <a:t>Съдружници</a:t>
            </a:r>
            <a:r>
              <a:rPr lang="bg-BG" dirty="0"/>
              <a:t>. </a:t>
            </a:r>
            <a:endParaRPr lang="en-US" dirty="0"/>
          </a:p>
          <a:p>
            <a:endParaRPr lang="en-US" dirty="0"/>
          </a:p>
          <a:p>
            <a:r>
              <a:rPr lang="bg-BG" dirty="0"/>
              <a:t>(2) В случай, че останалите </a:t>
            </a:r>
            <a:r>
              <a:rPr lang="bg-BG" dirty="0" err="1"/>
              <a:t>Съдружници</a:t>
            </a:r>
            <a:r>
              <a:rPr lang="bg-BG" dirty="0"/>
              <a:t> не пожелаят да придобият предложените дялове в 14 (четиринадесет) дневен срок от получаване на писмено предложение по ал. 1 от този член, Съдружникът или </a:t>
            </a:r>
            <a:r>
              <a:rPr lang="bg-BG" dirty="0" err="1"/>
              <a:t>Съдружниците</a:t>
            </a:r>
            <a:r>
              <a:rPr lang="bg-BG" dirty="0"/>
              <a:t>, които желаят да продадат част или всички притежавани от тях дялове в Дружеството, могат да ги продадат на третото лице, направило офертата, при условия, не по-благоприятни от тези предложени на останалите </a:t>
            </a:r>
            <a:r>
              <a:rPr lang="bg-BG" dirty="0" err="1"/>
              <a:t>Съдружници</a:t>
            </a:r>
            <a:r>
              <a:rPr lang="bg-BG" dirty="0"/>
              <a:t> (включително цена, начин на плащане, структура на сделката и срок за изпълнение на сделката по придобиване).</a:t>
            </a:r>
            <a:endParaRPr lang="en-US" dirty="0"/>
          </a:p>
          <a:p>
            <a:endParaRPr lang="en-US" dirty="0"/>
          </a:p>
          <a:p>
            <a:r>
              <a:rPr lang="bg-BG" dirty="0"/>
              <a:t>(3) При настъпването на условията на тази разпоредба се прилага редът, предвиден в чл. 10 от този Дружествен договор.</a:t>
            </a:r>
            <a:endParaRPr lang="en-US" dirty="0"/>
          </a:p>
          <a:p>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bg-BG" sz="2400" dirty="0" smtClean="0"/>
              <a:t/>
            </a:r>
            <a:br>
              <a:rPr lang="bg-BG" sz="2400" dirty="0" smtClean="0"/>
            </a:br>
            <a:r>
              <a:rPr lang="bg-BG" sz="2400" dirty="0" smtClean="0"/>
              <a:t>ООД </a:t>
            </a:r>
            <a:r>
              <a:rPr lang="bg-BG" sz="2400" dirty="0"/>
              <a:t>– Дружествен договор</a:t>
            </a:r>
            <a:endParaRPr lang="en-US" sz="2400" dirty="0"/>
          </a:p>
        </p:txBody>
      </p:sp>
    </p:spTree>
    <p:extLst>
      <p:ext uri="{BB962C8B-B14F-4D97-AF65-F5344CB8AC3E}">
        <p14:creationId xmlns:p14="http://schemas.microsoft.com/office/powerpoint/2010/main" val="3532874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251520" y="1700808"/>
            <a:ext cx="8229600" cy="4525963"/>
          </a:xfrm>
        </p:spPr>
        <p:txBody>
          <a:bodyPr>
            <a:noAutofit/>
          </a:bodyPr>
          <a:lstStyle/>
          <a:p>
            <a:r>
              <a:rPr lang="bg-BG" sz="1000" b="1" dirty="0"/>
              <a:t>Член 10</a:t>
            </a:r>
            <a:endParaRPr lang="en-US" sz="1000" dirty="0"/>
          </a:p>
          <a:p>
            <a:r>
              <a:rPr lang="bg-BG" sz="1000" b="1" cap="all" dirty="0"/>
              <a:t>Ред за упражняване на Правото на пръв отказ</a:t>
            </a:r>
            <a:endParaRPr lang="en-US" sz="1000" dirty="0"/>
          </a:p>
          <a:p>
            <a:r>
              <a:rPr lang="bg-BG" sz="1000" dirty="0"/>
              <a:t> </a:t>
            </a:r>
            <a:endParaRPr lang="en-US" sz="1000" dirty="0"/>
          </a:p>
          <a:p>
            <a:r>
              <a:rPr lang="bg-BG" sz="1000" dirty="0"/>
              <a:t>(1) В случай, че един или няколко от </a:t>
            </a:r>
            <a:r>
              <a:rPr lang="bg-BG" sz="1000" dirty="0" err="1"/>
              <a:t>Съдружниците</a:t>
            </a:r>
            <a:r>
              <a:rPr lang="bg-BG" sz="1000" dirty="0"/>
              <a:t> получат от трето лице (</a:t>
            </a:r>
            <a:r>
              <a:rPr lang="bg-BG" sz="1000" b="1" dirty="0"/>
              <a:t>„Предложител”</a:t>
            </a:r>
            <a:r>
              <a:rPr lang="bg-BG" sz="1000" dirty="0"/>
              <a:t>) оферта да закупи всички или част от дяловете, притежавани от тях в Дружеството („</a:t>
            </a:r>
            <a:r>
              <a:rPr lang="bg-BG" sz="1000" b="1" dirty="0"/>
              <a:t>Предложение</a:t>
            </a:r>
            <a:r>
              <a:rPr lang="bg-BG" sz="1000" dirty="0"/>
              <a:t>”), и ако един или няколко от </a:t>
            </a:r>
            <a:r>
              <a:rPr lang="bg-BG" sz="1000" dirty="0" err="1"/>
              <a:t>Съдружниците</a:t>
            </a:r>
            <a:r>
              <a:rPr lang="bg-BG" sz="1000" dirty="0"/>
              <a:t> се съгласят да приемат Предложението, тогава те трябва първо да отправят писмена оферта до останалите </a:t>
            </a:r>
            <a:r>
              <a:rPr lang="bg-BG" sz="1000" dirty="0" err="1"/>
              <a:t>Съдружници</a:t>
            </a:r>
            <a:r>
              <a:rPr lang="bg-BG" sz="1000" dirty="0"/>
              <a:t>, с която да му предложат да придобие техните дялове в Дружеството при същите условия като тези по Предложението, включително относно количеството дялове, цена на придобиване и срок за изпълнение на сделката („</a:t>
            </a:r>
            <a:r>
              <a:rPr lang="bg-BG" sz="1000" b="1" dirty="0"/>
              <a:t>Писмена оферта</a:t>
            </a:r>
            <a:r>
              <a:rPr lang="bg-BG" sz="1000" dirty="0"/>
              <a:t>”). </a:t>
            </a:r>
            <a:endParaRPr lang="en-US" sz="1000" dirty="0"/>
          </a:p>
          <a:p>
            <a:r>
              <a:rPr lang="bg-BG" sz="1000" dirty="0"/>
              <a:t> </a:t>
            </a:r>
            <a:endParaRPr lang="en-US" sz="1000" dirty="0"/>
          </a:p>
          <a:p>
            <a:r>
              <a:rPr lang="bg-BG" sz="1000" dirty="0"/>
              <a:t>(2) Писмената оферта трябва да бъде отправена в срок от 3 (три) работни дни от  получаването на Предложението и да има следното съдържание:</a:t>
            </a:r>
            <a:endParaRPr lang="en-US" sz="1000" dirty="0"/>
          </a:p>
          <a:p>
            <a:r>
              <a:rPr lang="bg-BG" sz="1000" dirty="0"/>
              <a:t> </a:t>
            </a:r>
            <a:endParaRPr lang="en-US" sz="1000" dirty="0"/>
          </a:p>
          <a:p>
            <a:pPr lvl="1"/>
            <a:r>
              <a:rPr lang="bg-BG" sz="1000" dirty="0"/>
              <a:t>брой дялове - предмет на Предложението;</a:t>
            </a:r>
            <a:endParaRPr lang="en-US" sz="1000" dirty="0"/>
          </a:p>
          <a:p>
            <a:r>
              <a:rPr lang="bg-BG" sz="1000" dirty="0"/>
              <a:t> </a:t>
            </a:r>
            <a:endParaRPr lang="en-US" sz="1000" dirty="0"/>
          </a:p>
          <a:p>
            <a:pPr lvl="1"/>
            <a:r>
              <a:rPr lang="bg-BG" sz="1000" dirty="0"/>
              <a:t>предлаганите от Предложителя условия на продажба;</a:t>
            </a:r>
            <a:endParaRPr lang="en-US" sz="1000" dirty="0"/>
          </a:p>
          <a:p>
            <a:r>
              <a:rPr lang="bg-BG" sz="1000" dirty="0"/>
              <a:t> </a:t>
            </a:r>
            <a:endParaRPr lang="en-US" sz="1000" dirty="0"/>
          </a:p>
          <a:p>
            <a:pPr lvl="1"/>
            <a:r>
              <a:rPr lang="bg-BG" sz="1000" dirty="0"/>
              <a:t>срокът за приемане на Писмената оферта за придобиване на дяловете съответния Съдружник или </a:t>
            </a:r>
            <a:r>
              <a:rPr lang="bg-BG" sz="1000" dirty="0" err="1"/>
              <a:t>Съдружници</a:t>
            </a:r>
            <a:r>
              <a:rPr lang="bg-BG" sz="1000" dirty="0"/>
              <a:t>, като този срок не може да бъде по-дълъг от 14 (четиринадесет) дни от датата на получаване на Писмената оферта („</a:t>
            </a:r>
            <a:r>
              <a:rPr lang="bg-BG" sz="1000" b="1" dirty="0"/>
              <a:t>Срок за приемане</a:t>
            </a:r>
            <a:r>
              <a:rPr lang="bg-BG" sz="1000" dirty="0"/>
              <a:t>”);</a:t>
            </a:r>
            <a:endParaRPr lang="en-US" sz="1000" dirty="0"/>
          </a:p>
          <a:p>
            <a:r>
              <a:rPr lang="bg-BG" sz="1000" dirty="0"/>
              <a:t> </a:t>
            </a:r>
            <a:endParaRPr lang="en-US" sz="1000" dirty="0"/>
          </a:p>
          <a:p>
            <a:pPr lvl="1"/>
            <a:r>
              <a:rPr lang="bg-BG" sz="1000" dirty="0"/>
              <a:t>срокът за изпълнение на сделката за придобиване на дяловете, като този срок не може да бъде по-дълъг от 30 (тридесет) дни и задължава съответните </a:t>
            </a:r>
            <a:r>
              <a:rPr lang="bg-BG" sz="1000" dirty="0" err="1"/>
              <a:t>Съдружници</a:t>
            </a:r>
            <a:r>
              <a:rPr lang="bg-BG" sz="1000" dirty="0"/>
              <a:t> да предприемат необходимите действия за приключване на сделката съгласно действащите нормативни разпоредби и добрите търговски практики;</a:t>
            </a:r>
            <a:endParaRPr lang="en-US" sz="1000" dirty="0"/>
          </a:p>
          <a:p>
            <a:r>
              <a:rPr lang="bg-BG" sz="1000" dirty="0"/>
              <a:t> </a:t>
            </a:r>
            <a:endParaRPr lang="en-US" sz="1000" dirty="0"/>
          </a:p>
          <a:p>
            <a:pPr lvl="1"/>
            <a:r>
              <a:rPr lang="bg-BG" sz="1000" dirty="0"/>
              <a:t>доказателства, че Предложителят разполага с необходимите средства за плащане на цената на дяловете – предмет на Предложението</a:t>
            </a:r>
            <a:r>
              <a:rPr lang="bg-BG" sz="1000" dirty="0" smtClean="0"/>
              <a:t>;</a:t>
            </a:r>
            <a:endParaRPr lang="en-US" sz="1000"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bg-BG" sz="2400" dirty="0" smtClean="0"/>
              <a:t/>
            </a:r>
            <a:br>
              <a:rPr lang="bg-BG" sz="2400" dirty="0" smtClean="0"/>
            </a:br>
            <a:r>
              <a:rPr lang="bg-BG" sz="2400" dirty="0" smtClean="0"/>
              <a:t>ООД </a:t>
            </a:r>
            <a:r>
              <a:rPr lang="bg-BG" sz="2400" dirty="0"/>
              <a:t>– Дружествен договор</a:t>
            </a:r>
            <a:endParaRPr lang="en-US" sz="2400" dirty="0"/>
          </a:p>
        </p:txBody>
      </p:sp>
    </p:spTree>
    <p:extLst>
      <p:ext uri="{BB962C8B-B14F-4D97-AF65-F5344CB8AC3E}">
        <p14:creationId xmlns:p14="http://schemas.microsoft.com/office/powerpoint/2010/main" val="109324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72816"/>
            <a:ext cx="8229600" cy="4525963"/>
          </a:xfrm>
        </p:spPr>
        <p:txBody>
          <a:bodyPr/>
          <a:lstStyle/>
          <a:p>
            <a:pPr lvl="1">
              <a:buClr>
                <a:srgbClr val="2DA2BF"/>
              </a:buClr>
            </a:pPr>
            <a:endParaRPr lang="en-US" sz="900" dirty="0">
              <a:solidFill>
                <a:prstClr val="black"/>
              </a:solidFill>
            </a:endParaRPr>
          </a:p>
          <a:p>
            <a:pPr marL="109728" lvl="0" indent="0">
              <a:buClr>
                <a:srgbClr val="2DA2BF"/>
              </a:buClr>
              <a:buNone/>
            </a:pPr>
            <a:endParaRPr lang="en-US" sz="900" dirty="0">
              <a:solidFill>
                <a:prstClr val="black"/>
              </a:solidFill>
            </a:endParaRPr>
          </a:p>
          <a:p>
            <a:pPr lvl="0" algn="just">
              <a:buClr>
                <a:srgbClr val="2DA2BF"/>
              </a:buClr>
            </a:pPr>
            <a:r>
              <a:rPr lang="bg-BG" sz="1200" dirty="0">
                <a:solidFill>
                  <a:prstClr val="black"/>
                </a:solidFill>
              </a:rPr>
              <a:t>(3) Съдружниците имат право да придобият дяловете – предмет на Предложението, пропорционално на дела на всеки от тях в капитала на Дружеството. Съдружниците могат да се споразумеят да придобият дяловете в различно съотношение от предвиденото в изречение първо. Ако един от Съдружниците откаже да участва в придобиването на дялове, тогава останалите Съдружници имат право да изкупят всички дялове – предмет на Предложението.</a:t>
            </a:r>
            <a:endParaRPr lang="en-US" sz="1200" dirty="0">
              <a:solidFill>
                <a:prstClr val="black"/>
              </a:solidFill>
            </a:endParaRPr>
          </a:p>
          <a:p>
            <a:pPr lvl="0" algn="just">
              <a:buClr>
                <a:srgbClr val="2DA2BF"/>
              </a:buClr>
            </a:pPr>
            <a:r>
              <a:rPr lang="bg-BG" sz="1200" dirty="0">
                <a:solidFill>
                  <a:prstClr val="black"/>
                </a:solidFill>
              </a:rPr>
              <a:t> </a:t>
            </a:r>
            <a:endParaRPr lang="en-US" sz="1200" dirty="0">
              <a:solidFill>
                <a:prstClr val="black"/>
              </a:solidFill>
            </a:endParaRPr>
          </a:p>
          <a:p>
            <a:pPr lvl="0" algn="just">
              <a:buClr>
                <a:srgbClr val="2DA2BF"/>
              </a:buClr>
            </a:pPr>
            <a:r>
              <a:rPr lang="bg-BG" sz="1200" dirty="0">
                <a:solidFill>
                  <a:prstClr val="black"/>
                </a:solidFill>
              </a:rPr>
              <a:t>(4) Ако останалите Съдружници  приемат Писмената оферта да придобият дяловете  – предмет на Предложението, те трябва да отправят в Срока за приемане писмено уведомление за приемане на Писмената оферта до съответните Съдружници, които желаят да продадат дяловете си от капитала на Дружеството.</a:t>
            </a:r>
            <a:endParaRPr lang="en-US" sz="1200" dirty="0">
              <a:solidFill>
                <a:prstClr val="black"/>
              </a:solidFill>
            </a:endParaRPr>
          </a:p>
          <a:p>
            <a:pPr lvl="0" algn="just">
              <a:buClr>
                <a:srgbClr val="2DA2BF"/>
              </a:buClr>
            </a:pPr>
            <a:r>
              <a:rPr lang="bg-BG" sz="1200" dirty="0">
                <a:solidFill>
                  <a:prstClr val="black"/>
                </a:solidFill>
              </a:rPr>
              <a:t> </a:t>
            </a:r>
            <a:endParaRPr lang="en-US" sz="1200" dirty="0">
              <a:solidFill>
                <a:prstClr val="black"/>
              </a:solidFill>
            </a:endParaRPr>
          </a:p>
          <a:p>
            <a:pPr lvl="0" algn="just">
              <a:buClr>
                <a:srgbClr val="2DA2BF"/>
              </a:buClr>
            </a:pPr>
            <a:r>
              <a:rPr lang="bg-BG" sz="1200" dirty="0">
                <a:solidFill>
                  <a:prstClr val="black"/>
                </a:solidFill>
              </a:rPr>
              <a:t>(5) Ако останалите Съдружници не приемат Писмената оферта да придобият дяловете – предмет на Предложението в Срока за приемане, тогава съответните Съдружници, които желаят да се разпоредят с дяловете си, имат право да ги продадат на Предложителя при условия не по-различни от тези, посочени в Писмената оферта. </a:t>
            </a:r>
            <a:endParaRPr lang="en-US" sz="1200" dirty="0">
              <a:solidFill>
                <a:prstClr val="black"/>
              </a:solidFill>
            </a:endParaRPr>
          </a:p>
          <a:p>
            <a:pPr lvl="0" algn="just">
              <a:buClr>
                <a:srgbClr val="2DA2BF"/>
              </a:buClr>
            </a:pPr>
            <a:r>
              <a:rPr lang="bg-BG" sz="1200" dirty="0">
                <a:solidFill>
                  <a:prstClr val="black"/>
                </a:solidFill>
              </a:rPr>
              <a:t> </a:t>
            </a:r>
            <a:endParaRPr lang="en-US" sz="1200" dirty="0">
              <a:solidFill>
                <a:prstClr val="black"/>
              </a:solidFill>
            </a:endParaRPr>
          </a:p>
          <a:p>
            <a:pPr lvl="0" algn="just">
              <a:buClr>
                <a:srgbClr val="2DA2BF"/>
              </a:buClr>
            </a:pPr>
            <a:r>
              <a:rPr lang="bg-BG" sz="1200" dirty="0">
                <a:solidFill>
                  <a:prstClr val="black"/>
                </a:solidFill>
              </a:rPr>
              <a:t>(6) Процедурата по упражняване на право на първи отказ и право на присъединяване се прилагат за всяка отделна оферта, направена от трето лице до някой от Съдружниците.</a:t>
            </a:r>
            <a:endParaRPr lang="en-US" sz="1200" dirty="0">
              <a:solidFill>
                <a:prstClr val="black"/>
              </a:solidFill>
            </a:endParaRPr>
          </a:p>
          <a:p>
            <a:pPr algn="just"/>
            <a:endParaRPr lang="bg-BG" sz="1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630" y="343682"/>
            <a:ext cx="2298666" cy="1573150"/>
          </a:xfrm>
          <a:prstGeom prst="rect">
            <a:avLst/>
          </a:prstGeom>
        </p:spPr>
      </p:pic>
    </p:spTree>
    <p:extLst>
      <p:ext uri="{BB962C8B-B14F-4D97-AF65-F5344CB8AC3E}">
        <p14:creationId xmlns:p14="http://schemas.microsoft.com/office/powerpoint/2010/main" val="59501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72816"/>
            <a:ext cx="8229600" cy="4525963"/>
          </a:xfrm>
        </p:spPr>
        <p:txBody>
          <a:bodyPr>
            <a:normAutofit fontScale="47500" lnSpcReduction="20000"/>
          </a:bodyPr>
          <a:lstStyle/>
          <a:p>
            <a:r>
              <a:rPr lang="bg-BG" b="1" dirty="0"/>
              <a:t>Член 11</a:t>
            </a:r>
            <a:endParaRPr lang="en-US" dirty="0"/>
          </a:p>
          <a:p>
            <a:r>
              <a:rPr lang="bg-BG" b="1" dirty="0"/>
              <a:t>ИМУЩЕСТВО</a:t>
            </a:r>
            <a:endParaRPr lang="en-US" dirty="0"/>
          </a:p>
          <a:p>
            <a:pPr marL="109728" indent="0">
              <a:buNone/>
            </a:pPr>
            <a:r>
              <a:rPr lang="bg-BG" b="1" dirty="0"/>
              <a:t> </a:t>
            </a:r>
            <a:endParaRPr lang="en-US" dirty="0"/>
          </a:p>
          <a:p>
            <a:r>
              <a:rPr lang="bg-BG" dirty="0"/>
              <a:t>Имуществото на Дружеството представлява съвкупността от права и задължения, придобити във връзка с осъществяваната от него дейност, включително и изразено в парична стойност към определен момент.</a:t>
            </a:r>
            <a:endParaRPr lang="en-US" dirty="0"/>
          </a:p>
          <a:p>
            <a:pPr marL="109728" indent="0">
              <a:buNone/>
            </a:pPr>
            <a:r>
              <a:rPr lang="bg-BG" dirty="0"/>
              <a:t> </a:t>
            </a:r>
            <a:endParaRPr lang="en-US" dirty="0"/>
          </a:p>
          <a:p>
            <a:r>
              <a:rPr lang="bg-BG" b="1" dirty="0"/>
              <a:t>Член 12</a:t>
            </a:r>
            <a:endParaRPr lang="en-US" dirty="0"/>
          </a:p>
          <a:p>
            <a:r>
              <a:rPr lang="bg-BG" b="1" dirty="0"/>
              <a:t>ВНОСКИ НА СЪДРУЖНИЦИТЕ</a:t>
            </a:r>
            <a:endParaRPr lang="en-US" dirty="0"/>
          </a:p>
          <a:p>
            <a:pPr marL="109728" indent="0">
              <a:buNone/>
            </a:pPr>
            <a:r>
              <a:rPr lang="bg-BG" b="1" dirty="0"/>
              <a:t> </a:t>
            </a:r>
            <a:endParaRPr lang="en-US" dirty="0"/>
          </a:p>
          <a:p>
            <a:endParaRPr lang="en-US" dirty="0"/>
          </a:p>
          <a:p>
            <a:pPr lvl="0"/>
            <a:r>
              <a:rPr lang="bg-BG" dirty="0"/>
              <a:t>Капиталът на Дружеството се формира от дяловите вноски на съдружниците.</a:t>
            </a:r>
            <a:endParaRPr lang="en-US" dirty="0"/>
          </a:p>
          <a:p>
            <a:pPr marL="109728" indent="0">
              <a:buNone/>
            </a:pPr>
            <a:r>
              <a:rPr lang="bg-BG" dirty="0"/>
              <a:t> </a:t>
            </a:r>
            <a:endParaRPr lang="en-US" dirty="0"/>
          </a:p>
          <a:p>
            <a:endParaRPr lang="en-US" dirty="0"/>
          </a:p>
          <a:p>
            <a:pPr lvl="0"/>
            <a:r>
              <a:rPr lang="bg-BG" dirty="0"/>
              <a:t>Дяловите вноски се правят преди подаване на заявлението за вписване на Дружеството в Търговския регистър.</a:t>
            </a:r>
            <a:endParaRPr lang="en-US" dirty="0"/>
          </a:p>
          <a:p>
            <a:endParaRPr lang="en-US" dirty="0"/>
          </a:p>
          <a:p>
            <a:pPr lvl="0"/>
            <a:r>
              <a:rPr lang="bg-BG" dirty="0"/>
              <a:t>Ако някой от съдружниците не изплати дела си в определения срок, останалите съдружници могат да го изкупят или продадат на друго лице.</a:t>
            </a:r>
            <a:endParaRPr lang="en-US" dirty="0"/>
          </a:p>
          <a:p>
            <a:endParaRPr lang="en-US" dirty="0"/>
          </a:p>
          <a:p>
            <a:pPr lvl="0"/>
            <a:r>
              <a:rPr lang="bg-BG" dirty="0"/>
              <a:t>Непаричните дялови вноски се правят по реда на чл. 73 и следващите от Търговския закон. </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76672"/>
            <a:ext cx="2952328" cy="1476164"/>
          </a:xfrm>
          <a:prstGeom prst="rect">
            <a:avLst/>
          </a:prstGeom>
          <a:ln>
            <a:noFill/>
          </a:ln>
          <a:effectLst>
            <a:softEdge rad="112500"/>
          </a:effectLst>
        </p:spPr>
      </p:pic>
    </p:spTree>
    <p:extLst>
      <p:ext uri="{BB962C8B-B14F-4D97-AF65-F5344CB8AC3E}">
        <p14:creationId xmlns:p14="http://schemas.microsoft.com/office/powerpoint/2010/main" val="287010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23664" y="1844824"/>
            <a:ext cx="8229600" cy="4525963"/>
          </a:xfrm>
        </p:spPr>
        <p:txBody>
          <a:bodyPr>
            <a:normAutofit fontScale="55000" lnSpcReduction="20000"/>
          </a:bodyPr>
          <a:lstStyle/>
          <a:p>
            <a:r>
              <a:rPr lang="bg-BG" b="1" dirty="0"/>
              <a:t>Член 13</a:t>
            </a:r>
            <a:endParaRPr lang="en-US" dirty="0"/>
          </a:p>
          <a:p>
            <a:r>
              <a:rPr lang="bg-BG" b="1" dirty="0"/>
              <a:t>ИЗМЕНЕНИЕ НА КАПИТАЛА</a:t>
            </a:r>
            <a:endParaRPr lang="en-US" dirty="0"/>
          </a:p>
          <a:p>
            <a:pPr marL="109728" indent="0">
              <a:buNone/>
            </a:pPr>
            <a:r>
              <a:rPr lang="bg-BG" b="1" dirty="0"/>
              <a:t> </a:t>
            </a:r>
            <a:endParaRPr lang="en-US" dirty="0"/>
          </a:p>
          <a:p>
            <a:pPr lvl="0"/>
            <a:r>
              <a:rPr lang="bg-BG" dirty="0"/>
              <a:t>По решение на Общото събрание капиталът може да бъде увеличен, съответно намален съразмерно на притежаваните от съдружниците дялове, освен ако за стойността на увеличението не бъдат приети нови съдружници.</a:t>
            </a:r>
            <a:endParaRPr lang="en-US" dirty="0"/>
          </a:p>
          <a:p>
            <a:endParaRPr lang="en-US" dirty="0"/>
          </a:p>
          <a:p>
            <a:pPr lvl="0"/>
            <a:r>
              <a:rPr lang="bg-BG" dirty="0"/>
              <a:t>Изменение на капитала става по единодушно решение на съдружниците и има сила за трети лица след вписването му в Търговския регистър.</a:t>
            </a:r>
            <a:endParaRPr lang="en-US" dirty="0"/>
          </a:p>
          <a:p>
            <a:pPr marL="109728" indent="0">
              <a:buNone/>
            </a:pPr>
            <a:r>
              <a:rPr lang="bg-BG" dirty="0"/>
              <a:t> </a:t>
            </a:r>
            <a:endParaRPr lang="en-US" dirty="0"/>
          </a:p>
          <a:p>
            <a:pPr lvl="0"/>
            <a:r>
              <a:rPr lang="bg-BG" dirty="0"/>
              <a:t>Намалението на капитала на Дружеството може да се извърши чрез:</a:t>
            </a:r>
            <a:endParaRPr lang="en-US" dirty="0"/>
          </a:p>
          <a:p>
            <a:pPr lvl="1"/>
            <a:r>
              <a:rPr lang="bg-BG" dirty="0"/>
              <a:t>намаляване на стойността на дела в капитала;</a:t>
            </a:r>
            <a:endParaRPr lang="en-US" dirty="0"/>
          </a:p>
          <a:p>
            <a:pPr lvl="1"/>
            <a:r>
              <a:rPr lang="bg-BG" dirty="0"/>
              <a:t>връщане на дела от капитала на прекратилия участието си съдружник;</a:t>
            </a:r>
            <a:endParaRPr lang="en-US" dirty="0"/>
          </a:p>
          <a:p>
            <a:pPr lvl="1"/>
            <a:r>
              <a:rPr lang="bg-BG" dirty="0"/>
              <a:t>освобождаване от задълженията за внасяне на неизплатената част на дела от капитала.</a:t>
            </a:r>
            <a:endParaRPr lang="en-US" dirty="0"/>
          </a:p>
          <a:p>
            <a:pPr marL="109728" indent="0">
              <a:buNone/>
            </a:pPr>
            <a:r>
              <a:rPr lang="bg-BG" dirty="0"/>
              <a:t> </a:t>
            </a:r>
            <a:endParaRPr lang="en-US" dirty="0"/>
          </a:p>
          <a:p>
            <a:pPr lvl="0"/>
            <a:r>
              <a:rPr lang="bg-BG" dirty="0"/>
              <a:t>Намаляването на капитала на Дружеството не може да бъде под сумата от 2 лева и може да стане само при спазване на изискванията на чл. 150 и чл. 151 от Търговския закон.</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117990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539552" y="1916832"/>
            <a:ext cx="8229600" cy="4525963"/>
          </a:xfrm>
        </p:spPr>
        <p:txBody>
          <a:bodyPr>
            <a:normAutofit fontScale="62500" lnSpcReduction="20000"/>
          </a:bodyPr>
          <a:lstStyle/>
          <a:p>
            <a:r>
              <a:rPr lang="bg-BG" b="1" dirty="0"/>
              <a:t>Член 14</a:t>
            </a:r>
            <a:endParaRPr lang="en-US" dirty="0"/>
          </a:p>
          <a:p>
            <a:r>
              <a:rPr lang="bg-BG" b="1" dirty="0"/>
              <a:t>ДОПЪЛНИТЕЛНИ ПАРИЧНИ ВНОСКИ</a:t>
            </a:r>
            <a:endParaRPr lang="en-US" dirty="0"/>
          </a:p>
          <a:p>
            <a:endParaRPr lang="en-US" dirty="0"/>
          </a:p>
          <a:p>
            <a:r>
              <a:rPr lang="bg-BG" dirty="0"/>
              <a:t>(1) По решение на Общото събрание за покриване на загубите и при временна необходимост от парични средства съдружниците могат да бъдат задължени да направят допълнителни парични вноски за определен срок, съразмерно с дяловете им в капитала на дружеството, освен ако бъде предвидено друго.</a:t>
            </a:r>
            <a:endParaRPr lang="en-US" dirty="0"/>
          </a:p>
          <a:p>
            <a:endParaRPr lang="en-US" dirty="0"/>
          </a:p>
          <a:p>
            <a:r>
              <a:rPr lang="bg-BG" dirty="0"/>
              <a:t>(2) Допълнителните вноски във валута се пресмятат в капитала на Дружеството по курса към деня на внасяне на валутата в капитала на дружеството.</a:t>
            </a:r>
            <a:endParaRPr lang="en-US" dirty="0"/>
          </a:p>
          <a:p>
            <a:pPr marL="109728" indent="0">
              <a:buNone/>
            </a:pPr>
            <a:r>
              <a:rPr lang="bg-BG" dirty="0"/>
              <a:t> </a:t>
            </a:r>
            <a:endParaRPr lang="en-US" dirty="0"/>
          </a:p>
          <a:p>
            <a:endParaRPr lang="en-US" dirty="0"/>
          </a:p>
          <a:p>
            <a:r>
              <a:rPr lang="bg-BG" dirty="0"/>
              <a:t>(3) Допълнителните вноски не се отразяват в капитал на Дружеството. За тях може да уговори дружеството да изплати лихва.</a:t>
            </a:r>
            <a:endParaRPr lang="en-US" dirty="0"/>
          </a:p>
          <a:p>
            <a:pPr marL="109728" indent="0">
              <a:buNone/>
            </a:pPr>
            <a:r>
              <a:rPr lang="bg-BG" dirty="0"/>
              <a:t> </a:t>
            </a:r>
            <a:endParaRPr lang="en-US" dirty="0"/>
          </a:p>
          <a:p>
            <a:endParaRPr lang="en-US" dirty="0"/>
          </a:p>
        </p:txBody>
      </p:sp>
      <p:sp>
        <p:nvSpPr>
          <p:cNvPr id="3" name="Заглавие 2"/>
          <p:cNvSpPr>
            <a:spLocks noGrp="1"/>
          </p:cNvSpPr>
          <p:nvPr>
            <p:ph type="title"/>
          </p:nvPr>
        </p:nvSpPr>
        <p:spPr>
          <a:xfrm>
            <a:off x="374073" y="313501"/>
            <a:ext cx="8229600" cy="1143000"/>
          </a:xfrm>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67298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988840"/>
            <a:ext cx="8229600" cy="4525963"/>
          </a:xfrm>
        </p:spPr>
        <p:txBody>
          <a:bodyPr>
            <a:normAutofit fontScale="47500" lnSpcReduction="20000"/>
          </a:bodyPr>
          <a:lstStyle/>
          <a:p>
            <a:r>
              <a:rPr lang="bg-BG" b="1" u="sng" dirty="0"/>
              <a:t>Глава 2</a:t>
            </a:r>
            <a:endParaRPr lang="en-US" dirty="0"/>
          </a:p>
          <a:p>
            <a:endParaRPr lang="en-US" dirty="0"/>
          </a:p>
          <a:p>
            <a:r>
              <a:rPr lang="bg-BG" b="1" dirty="0"/>
              <a:t>Член 15</a:t>
            </a:r>
            <a:endParaRPr lang="en-US" dirty="0"/>
          </a:p>
          <a:p>
            <a:r>
              <a:rPr lang="bg-BG" b="1" dirty="0"/>
              <a:t>ПРАВА И ЗАДЪЛЖЕНИЯ НА СЪДРУЖНИЦИТЕ</a:t>
            </a:r>
            <a:endParaRPr lang="en-US" dirty="0"/>
          </a:p>
          <a:p>
            <a:endParaRPr lang="en-US" dirty="0"/>
          </a:p>
          <a:p>
            <a:pPr lvl="0"/>
            <a:r>
              <a:rPr lang="bg-BG" dirty="0" err="1"/>
              <a:t>Съдружниците</a:t>
            </a:r>
            <a:r>
              <a:rPr lang="bg-BG" dirty="0"/>
              <a:t> имат следните права:</a:t>
            </a:r>
            <a:endParaRPr lang="en-US" dirty="0"/>
          </a:p>
          <a:p>
            <a:endParaRPr lang="en-US" dirty="0"/>
          </a:p>
          <a:p>
            <a:pPr lvl="1"/>
            <a:r>
              <a:rPr lang="bg-BG" dirty="0"/>
              <a:t>Да участват в управлението на Дружеството;</a:t>
            </a:r>
            <a:endParaRPr lang="en-US" dirty="0"/>
          </a:p>
          <a:p>
            <a:pPr lvl="1"/>
            <a:r>
              <a:rPr lang="bg-BG" dirty="0"/>
              <a:t>Да участват в разпределението на печалбата съобразно дяловото си участие;</a:t>
            </a:r>
            <a:endParaRPr lang="en-US" dirty="0"/>
          </a:p>
          <a:p>
            <a:pPr lvl="1"/>
            <a:r>
              <a:rPr lang="bg-BG" dirty="0"/>
              <a:t>Да получават приспадащата им се част – ликвидационен и дружествен дял в случай на ликвидация на дружеството;</a:t>
            </a:r>
            <a:endParaRPr lang="en-US" dirty="0"/>
          </a:p>
          <a:p>
            <a:pPr lvl="1"/>
            <a:r>
              <a:rPr lang="bg-BG" dirty="0"/>
              <a:t>Да бъдат информирани за състоянието на дружеството и неговата дейност, както и да проверяват отчетната им документация;</a:t>
            </a:r>
            <a:endParaRPr lang="en-US" dirty="0"/>
          </a:p>
          <a:p>
            <a:pPr lvl="1"/>
            <a:r>
              <a:rPr lang="bg-BG" dirty="0"/>
              <a:t>Да искат свикване на Общото събрание на съдружниците.</a:t>
            </a:r>
            <a:endParaRPr lang="en-US" dirty="0"/>
          </a:p>
          <a:p>
            <a:pPr marL="109728" indent="0">
              <a:buNone/>
            </a:pPr>
            <a:r>
              <a:rPr lang="bg-BG" dirty="0"/>
              <a:t> </a:t>
            </a:r>
            <a:endParaRPr lang="en-US" dirty="0"/>
          </a:p>
          <a:p>
            <a:pPr lvl="0"/>
            <a:r>
              <a:rPr lang="bg-BG" dirty="0" err="1"/>
              <a:t>Съдружниците</a:t>
            </a:r>
            <a:r>
              <a:rPr lang="bg-BG" dirty="0"/>
              <a:t> имат следните задължения:</a:t>
            </a:r>
            <a:endParaRPr lang="en-US" dirty="0"/>
          </a:p>
          <a:p>
            <a:pPr lvl="0"/>
            <a:r>
              <a:rPr lang="bg-BG" dirty="0"/>
              <a:t>Да изпълняват решенията на Общото събрание и на другите органи на управление на дружеството, когато са взети в пределите на тяхната компетентност;</a:t>
            </a:r>
            <a:endParaRPr lang="en-US" dirty="0"/>
          </a:p>
          <a:p>
            <a:pPr lvl="0"/>
            <a:r>
              <a:rPr lang="bg-BG" dirty="0"/>
              <a:t>Да оказват съдействие на дружеството при осъществяване на неговата стопанска дейност.</a:t>
            </a:r>
            <a:endParaRPr lang="en-US" dirty="0"/>
          </a:p>
          <a:p>
            <a:pPr marL="109728" indent="0">
              <a:buNone/>
            </a:pPr>
            <a:r>
              <a:rPr lang="bg-BG" dirty="0"/>
              <a:t> </a:t>
            </a:r>
            <a:endParaRPr lang="en-US" dirty="0"/>
          </a:p>
          <a:p>
            <a:pPr marL="109728" indent="0">
              <a:buNone/>
            </a:pPr>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225035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81639" y="1700808"/>
            <a:ext cx="8229600" cy="4525963"/>
          </a:xfrm>
        </p:spPr>
        <p:txBody>
          <a:bodyPr>
            <a:normAutofit fontScale="47500" lnSpcReduction="20000"/>
          </a:bodyPr>
          <a:lstStyle/>
          <a:p>
            <a:r>
              <a:rPr lang="bg-BG" b="1" dirty="0"/>
              <a:t>Член 16</a:t>
            </a:r>
            <a:endParaRPr lang="en-US" dirty="0"/>
          </a:p>
          <a:p>
            <a:r>
              <a:rPr lang="bg-BG" b="1" dirty="0"/>
              <a:t>ОТГОВОРНОСТ</a:t>
            </a:r>
            <a:endParaRPr lang="en-US" dirty="0"/>
          </a:p>
          <a:p>
            <a:r>
              <a:rPr lang="bg-BG" b="1" dirty="0"/>
              <a:t> </a:t>
            </a:r>
            <a:endParaRPr lang="en-US" dirty="0"/>
          </a:p>
          <a:p>
            <a:r>
              <a:rPr lang="bg-BG" dirty="0"/>
              <a:t>(1) </a:t>
            </a:r>
            <a:r>
              <a:rPr lang="bg-BG" dirty="0" err="1"/>
              <a:t>Съдружниците</a:t>
            </a:r>
            <a:r>
              <a:rPr lang="bg-BG" dirty="0"/>
              <a:t> отговарят солидарно и неограничено пред Дружеството за вредите, които са причинени преди неговата регистрация поради неполагане на грижата на добрия търговец.</a:t>
            </a:r>
            <a:endParaRPr lang="en-US" dirty="0"/>
          </a:p>
          <a:p>
            <a:r>
              <a:rPr lang="bg-BG" dirty="0"/>
              <a:t> </a:t>
            </a:r>
            <a:endParaRPr lang="en-US" dirty="0"/>
          </a:p>
          <a:p>
            <a:r>
              <a:rPr lang="bg-BG" dirty="0"/>
              <a:t>(2) Когато съдружник виновно не изпълнява задълженията си по настоящия договор, той дължи възстановяване на всички загуби, понесени от дружеството.</a:t>
            </a:r>
            <a:endParaRPr lang="en-US" dirty="0"/>
          </a:p>
          <a:p>
            <a:r>
              <a:rPr lang="bg-BG" dirty="0"/>
              <a:t> </a:t>
            </a:r>
            <a:endParaRPr lang="en-US" dirty="0"/>
          </a:p>
          <a:p>
            <a:r>
              <a:rPr lang="bg-BG" dirty="0"/>
              <a:t>(3) </a:t>
            </a:r>
            <a:r>
              <a:rPr lang="bg-BG" dirty="0" err="1"/>
              <a:t>Съдружниците</a:t>
            </a:r>
            <a:r>
              <a:rPr lang="bg-BG" dirty="0"/>
              <a:t> отговарят за задълженията на Дружеството до номиналната стойността на техните дялове от капитала.</a:t>
            </a:r>
            <a:endParaRPr lang="en-US" dirty="0"/>
          </a:p>
          <a:p>
            <a:r>
              <a:rPr lang="bg-BG" dirty="0"/>
              <a:t> </a:t>
            </a:r>
            <a:endParaRPr lang="en-US" dirty="0"/>
          </a:p>
          <a:p>
            <a:r>
              <a:rPr lang="bg-BG" dirty="0"/>
              <a:t>(4) Съдружникът се освобождава от отговорност, когато неизпълнението на задължението му се дължи на причина, която не може да му се вмени във вина. Такива са обстоятелствата, представляващи непреодолима сила, когато съдружникът не е могъл да ги предвиди, нито да ги предотврати с разумни мерки. </a:t>
            </a:r>
            <a:endParaRPr lang="en-US" dirty="0"/>
          </a:p>
          <a:p>
            <a:r>
              <a:rPr lang="bg-BG" dirty="0"/>
              <a:t> </a:t>
            </a:r>
            <a:endParaRPr lang="en-US" dirty="0"/>
          </a:p>
          <a:p>
            <a:r>
              <a:rPr lang="bg-BG" dirty="0"/>
              <a:t>(5) В случаите на предходната алинея съдружникът е длъжен незабавно а уведоми другите съдружници, както и да представи документ, имащ сила на удостоверение за подробностите, предизвикали тези обстоятелства. В противен случай той дължи обезщетение в размер на претърпените от дружеството вреди.</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3053315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7638"/>
            <a:ext cx="8229600" cy="4525963"/>
          </a:xfrm>
        </p:spPr>
        <p:txBody>
          <a:bodyPr>
            <a:noAutofit/>
          </a:bodyPr>
          <a:lstStyle/>
          <a:p>
            <a:r>
              <a:rPr lang="bg-BG" sz="1200" b="1" dirty="0"/>
              <a:t>IV. ПРЕДМЕТ НА ДЕЙНОСТ И СРОК </a:t>
            </a:r>
            <a:endParaRPr lang="en-US" sz="1200" dirty="0"/>
          </a:p>
          <a:p>
            <a:r>
              <a:rPr lang="bg-BG" sz="1200" b="1" dirty="0"/>
              <a:t>4.</a:t>
            </a:r>
            <a:r>
              <a:rPr lang="bg-BG" sz="1200" dirty="0"/>
              <a:t> Дружеството има следния предмет на дейност:</a:t>
            </a:r>
            <a:endParaRPr lang="en-US" sz="1200" dirty="0"/>
          </a:p>
          <a:p>
            <a:r>
              <a:rPr lang="en-US" sz="1200" i="1" dirty="0" err="1"/>
              <a:t>Kонсултантски</a:t>
            </a:r>
            <a:r>
              <a:rPr lang="en-US" sz="1200" i="1" dirty="0"/>
              <a:t> </a:t>
            </a:r>
            <a:r>
              <a:rPr lang="en-US" sz="1200" i="1" dirty="0" err="1"/>
              <a:t>услуги</a:t>
            </a:r>
            <a:r>
              <a:rPr lang="en-US" sz="1200" i="1" dirty="0"/>
              <a:t>, </a:t>
            </a:r>
            <a:r>
              <a:rPr lang="en-US" sz="1200" i="1" dirty="0" err="1"/>
              <a:t>информационни</a:t>
            </a:r>
            <a:r>
              <a:rPr lang="en-US" sz="1200" i="1" dirty="0"/>
              <a:t> и </a:t>
            </a:r>
            <a:r>
              <a:rPr lang="en-US" sz="1200" i="1" dirty="0" err="1"/>
              <a:t>интернет</a:t>
            </a:r>
            <a:r>
              <a:rPr lang="en-US" sz="1200" i="1" dirty="0"/>
              <a:t> </a:t>
            </a:r>
            <a:r>
              <a:rPr lang="en-US" sz="1200" i="1" dirty="0" err="1"/>
              <a:t>технологии</a:t>
            </a:r>
            <a:r>
              <a:rPr lang="en-US" sz="1200" i="1" dirty="0"/>
              <a:t>, </a:t>
            </a:r>
            <a:r>
              <a:rPr lang="en-US" sz="1200" i="1" dirty="0" err="1"/>
              <a:t>търговско</a:t>
            </a:r>
            <a:r>
              <a:rPr lang="en-US" sz="1200" i="1" dirty="0"/>
              <a:t> </a:t>
            </a:r>
            <a:r>
              <a:rPr lang="en-US" sz="1200" i="1" dirty="0" err="1"/>
              <a:t>представителство</a:t>
            </a:r>
            <a:r>
              <a:rPr lang="en-US" sz="1200" i="1" dirty="0"/>
              <a:t>, </a:t>
            </a:r>
            <a:r>
              <a:rPr lang="en-US" sz="1200" i="1" dirty="0" err="1"/>
              <a:t>посредничество</a:t>
            </a:r>
            <a:r>
              <a:rPr lang="en-US" sz="1200" i="1" dirty="0"/>
              <a:t> и </a:t>
            </a:r>
            <a:r>
              <a:rPr lang="en-US" sz="1200" i="1" dirty="0" err="1"/>
              <a:t>агентство</a:t>
            </a:r>
            <a:r>
              <a:rPr lang="en-US" sz="1200" i="1" dirty="0"/>
              <a:t> на </a:t>
            </a:r>
            <a:r>
              <a:rPr lang="en-US" sz="1200" i="1" dirty="0" err="1"/>
              <a:t>местни</a:t>
            </a:r>
            <a:r>
              <a:rPr lang="en-US" sz="1200" i="1" dirty="0"/>
              <a:t> и </a:t>
            </a:r>
            <a:r>
              <a:rPr lang="en-US" sz="1200" i="1" dirty="0" err="1"/>
              <a:t>чужди</a:t>
            </a:r>
            <a:r>
              <a:rPr lang="en-US" sz="1200" i="1" dirty="0"/>
              <a:t> </a:t>
            </a:r>
            <a:r>
              <a:rPr lang="en-US" sz="1200" i="1" dirty="0" err="1"/>
              <a:t>физически</a:t>
            </a:r>
            <a:r>
              <a:rPr lang="en-US" sz="1200" i="1" dirty="0"/>
              <a:t> и </a:t>
            </a:r>
            <a:r>
              <a:rPr lang="en-US" sz="1200" i="1" dirty="0" err="1"/>
              <a:t>юридически</a:t>
            </a:r>
            <a:r>
              <a:rPr lang="en-US" sz="1200" i="1" dirty="0"/>
              <a:t> лица в </a:t>
            </a:r>
            <a:r>
              <a:rPr lang="en-US" sz="1200" i="1" dirty="0" err="1"/>
              <a:t>страната</a:t>
            </a:r>
            <a:r>
              <a:rPr lang="en-US" sz="1200" i="1" dirty="0"/>
              <a:t> и </a:t>
            </a:r>
            <a:r>
              <a:rPr lang="en-US" sz="1200" i="1" dirty="0" err="1"/>
              <a:t>чужбина</a:t>
            </a:r>
            <a:r>
              <a:rPr lang="en-US" sz="1200" i="1" dirty="0"/>
              <a:t>, </a:t>
            </a:r>
            <a:r>
              <a:rPr lang="en-US" sz="1200" i="1" dirty="0" err="1"/>
              <a:t>всички</a:t>
            </a:r>
            <a:r>
              <a:rPr lang="en-US" sz="1200" i="1" dirty="0"/>
              <a:t> </a:t>
            </a:r>
            <a:r>
              <a:rPr lang="en-US" sz="1200" i="1" dirty="0" err="1"/>
              <a:t>други</a:t>
            </a:r>
            <a:r>
              <a:rPr lang="en-US" sz="1200" i="1" dirty="0"/>
              <a:t> </a:t>
            </a:r>
            <a:r>
              <a:rPr lang="en-US" sz="1200" i="1" dirty="0" err="1"/>
              <a:t>търговски</a:t>
            </a:r>
            <a:r>
              <a:rPr lang="en-US" sz="1200" i="1" dirty="0"/>
              <a:t> </a:t>
            </a:r>
            <a:r>
              <a:rPr lang="en-US" sz="1200" i="1" dirty="0" err="1"/>
              <a:t>сделки</a:t>
            </a:r>
            <a:r>
              <a:rPr lang="en-US" sz="1200" i="1" dirty="0"/>
              <a:t>, </a:t>
            </a:r>
            <a:r>
              <a:rPr lang="en-US" sz="1200" i="1" dirty="0" err="1"/>
              <a:t>незабранени</a:t>
            </a:r>
            <a:r>
              <a:rPr lang="en-US" sz="1200" i="1" dirty="0"/>
              <a:t> </a:t>
            </a:r>
            <a:r>
              <a:rPr lang="en-US" sz="1200" i="1" dirty="0" err="1"/>
              <a:t>със</a:t>
            </a:r>
            <a:r>
              <a:rPr lang="en-US" sz="1200" i="1" dirty="0"/>
              <a:t> </a:t>
            </a:r>
            <a:r>
              <a:rPr lang="en-US" sz="1200" i="1" dirty="0" err="1"/>
              <a:t>закон</a:t>
            </a:r>
            <a:r>
              <a:rPr lang="bg-BG" sz="1200" i="1" dirty="0"/>
              <a:t>, извършване на всякаква дейност и услуги</a:t>
            </a:r>
            <a:r>
              <a:rPr lang="en-US" sz="1200" i="1" dirty="0"/>
              <a:t>, </a:t>
            </a:r>
            <a:r>
              <a:rPr lang="bg-BG" sz="1200" i="1" dirty="0"/>
              <a:t>за които се изисква лиценз </a:t>
            </a:r>
            <a:r>
              <a:rPr lang="en-US" sz="1200" i="1" dirty="0"/>
              <a:t>(</a:t>
            </a:r>
            <a:r>
              <a:rPr lang="bg-BG" sz="1200" i="1" dirty="0"/>
              <a:t>след издаване на съответния лиценз</a:t>
            </a:r>
            <a:r>
              <a:rPr lang="en-US" sz="1200" i="1" dirty="0"/>
              <a:t>)</a:t>
            </a:r>
            <a:r>
              <a:rPr lang="bg-BG" sz="1200" i="1" dirty="0"/>
              <a:t>, както и всякаква друга незабранена от законодателството дейност.</a:t>
            </a:r>
            <a:endParaRPr lang="en-US" sz="1200" dirty="0"/>
          </a:p>
          <a:p>
            <a:endParaRPr lang="en-US" sz="1200" dirty="0"/>
          </a:p>
          <a:p>
            <a:r>
              <a:rPr lang="bg-BG" sz="1200" b="1" dirty="0"/>
              <a:t>5</a:t>
            </a:r>
            <a:r>
              <a:rPr lang="bg-BG" sz="1200" dirty="0"/>
              <a:t>. Дружеството се учредява за неопределен срок.</a:t>
            </a:r>
            <a:endParaRPr lang="en-US" sz="1200" dirty="0"/>
          </a:p>
          <a:p>
            <a:endParaRPr lang="en-US" sz="1200" dirty="0"/>
          </a:p>
          <a:p>
            <a:r>
              <a:rPr lang="en-US" sz="1200" b="1" dirty="0"/>
              <a:t>V</a:t>
            </a:r>
            <a:r>
              <a:rPr lang="bg-BG" sz="1200" b="1" dirty="0"/>
              <a:t>. КАПИТАЛ И ДЯЛОВЕ</a:t>
            </a:r>
            <a:endParaRPr lang="en-US" sz="1200" dirty="0"/>
          </a:p>
          <a:p>
            <a:r>
              <a:rPr lang="bg-BG" sz="1200" b="1" dirty="0"/>
              <a:t>6.</a:t>
            </a:r>
            <a:r>
              <a:rPr lang="bg-BG" sz="1200" dirty="0"/>
              <a:t> Капиталът на Дружеството е в размер на 100 </a:t>
            </a:r>
            <a:r>
              <a:rPr lang="bg-BG" sz="1200" b="1" dirty="0"/>
              <a:t> (сто) лева,</a:t>
            </a:r>
            <a:r>
              <a:rPr lang="bg-BG" sz="1200" dirty="0"/>
              <a:t> разделен на 100</a:t>
            </a:r>
            <a:r>
              <a:rPr lang="bg-BG" sz="1200" b="1" dirty="0"/>
              <a:t> (сто) равни дяла</a:t>
            </a:r>
            <a:r>
              <a:rPr lang="bg-BG" sz="1200" dirty="0"/>
              <a:t>, по </a:t>
            </a:r>
            <a:r>
              <a:rPr lang="bg-BG" sz="1200" b="1" dirty="0"/>
              <a:t>1 (един) лев</a:t>
            </a:r>
            <a:r>
              <a:rPr lang="bg-BG" sz="1200" dirty="0"/>
              <a:t> </a:t>
            </a:r>
            <a:r>
              <a:rPr lang="bg-BG" sz="1200" b="1" dirty="0"/>
              <a:t>всеки</a:t>
            </a:r>
            <a:r>
              <a:rPr lang="bg-BG" sz="1200" dirty="0"/>
              <a:t>. Капиталът на Дружеството е напълно внесен към датата на регистрация на Дружеството.</a:t>
            </a:r>
            <a:endParaRPr lang="en-US" sz="1200" dirty="0"/>
          </a:p>
          <a:p>
            <a:pPr marL="109728" indent="0">
              <a:buNone/>
            </a:pPr>
            <a:r>
              <a:rPr lang="bg-BG" sz="1200" b="1" dirty="0"/>
              <a:t> </a:t>
            </a:r>
            <a:endParaRPr lang="en-US" sz="1200" dirty="0"/>
          </a:p>
          <a:p>
            <a:r>
              <a:rPr lang="bg-BG" sz="1200" b="1" dirty="0"/>
              <a:t>7. </a:t>
            </a:r>
            <a:r>
              <a:rPr lang="bg-BG" sz="1200" dirty="0"/>
              <a:t>Едноличен собственик на дяловете е:</a:t>
            </a:r>
            <a:endParaRPr lang="en-US" sz="1200" dirty="0"/>
          </a:p>
          <a:p>
            <a:r>
              <a:rPr lang="en-US" sz="1200" dirty="0"/>
              <a:t>………………., с ЕГН: ……………….., с </a:t>
            </a:r>
            <a:r>
              <a:rPr lang="en-US" sz="1200" dirty="0" err="1"/>
              <a:t>л.к</a:t>
            </a:r>
            <a:r>
              <a:rPr lang="en-US" sz="1200" dirty="0"/>
              <a:t>. № ………………….., с </a:t>
            </a:r>
            <a:r>
              <a:rPr lang="en-US" sz="1200" dirty="0" err="1"/>
              <a:t>дата</a:t>
            </a:r>
            <a:r>
              <a:rPr lang="en-US" sz="1200" dirty="0"/>
              <a:t> на </a:t>
            </a:r>
            <a:r>
              <a:rPr lang="en-US" sz="1200" dirty="0" err="1"/>
              <a:t>издаване</a:t>
            </a:r>
            <a:r>
              <a:rPr lang="en-US" sz="1200" dirty="0"/>
              <a:t> ……………., </a:t>
            </a:r>
            <a:r>
              <a:rPr lang="en-US" sz="1200" dirty="0" err="1"/>
              <a:t>издадена</a:t>
            </a:r>
            <a:r>
              <a:rPr lang="en-US" sz="1200" dirty="0"/>
              <a:t> </a:t>
            </a:r>
            <a:r>
              <a:rPr lang="en-US" sz="1200" dirty="0" err="1"/>
              <a:t>от</a:t>
            </a:r>
            <a:r>
              <a:rPr lang="en-US" sz="1200" dirty="0"/>
              <a:t> МВР - ……………,</a:t>
            </a:r>
            <a:r>
              <a:rPr lang="bg-BG" sz="1200" dirty="0"/>
              <a:t> валидна до </a:t>
            </a:r>
            <a:r>
              <a:rPr lang="en-US" sz="1200" dirty="0"/>
              <a:t>……………..</a:t>
            </a:r>
            <a:r>
              <a:rPr lang="bg-BG" sz="1200" dirty="0"/>
              <a:t>г.,</a:t>
            </a:r>
            <a:r>
              <a:rPr lang="en-US" sz="1200" dirty="0"/>
              <a:t> с </a:t>
            </a:r>
            <a:r>
              <a:rPr lang="en-US" sz="1200" dirty="0" err="1"/>
              <a:t>постоянен</a:t>
            </a:r>
            <a:r>
              <a:rPr lang="en-US" sz="1200" dirty="0"/>
              <a:t> </a:t>
            </a:r>
            <a:r>
              <a:rPr lang="en-US" sz="1200" dirty="0" err="1"/>
              <a:t>адрес</a:t>
            </a:r>
            <a:r>
              <a:rPr lang="en-US" sz="1200" dirty="0"/>
              <a:t>: .........................</a:t>
            </a:r>
            <a:r>
              <a:rPr lang="bg-BG" sz="1200" dirty="0"/>
              <a:t>, притежаващ 100 (сто) дружествени дяла на обща номинална стойност на дяловете в размер на 100 (сто) лв., представляващи 100% от капитала на Дружеството</a:t>
            </a:r>
            <a:r>
              <a:rPr lang="en-US" sz="1200" dirty="0"/>
              <a:t>. </a:t>
            </a:r>
          </a:p>
          <a:p>
            <a:endParaRPr lang="en-US" sz="1200" dirty="0"/>
          </a:p>
          <a:p>
            <a:r>
              <a:rPr lang="bg-BG" sz="1200" b="1" dirty="0"/>
              <a:t>8. </a:t>
            </a:r>
            <a:r>
              <a:rPr lang="bg-BG" sz="1200" dirty="0"/>
              <a:t>По решение на едноличния собственик, Дружеството може да има допълнителен капитал, който се формира от вноски на Собственика или от заделяне на суми от печалбата на Дружеството. По решение на Едноличния собственик на Дружеството, допълнителният капитал може да се използва за увеличение на основния капитал, покриване на загуби и/или за възстановяване на направените вноски. </a:t>
            </a:r>
            <a:endParaRPr lang="en-US" sz="1200" dirty="0"/>
          </a:p>
          <a:p>
            <a:endParaRPr lang="en-US" sz="1200" dirty="0"/>
          </a:p>
        </p:txBody>
      </p:sp>
      <p:sp>
        <p:nvSpPr>
          <p:cNvPr id="3" name="Title 2"/>
          <p:cNvSpPr>
            <a:spLocks noGrp="1"/>
          </p:cNvSpPr>
          <p:nvPr>
            <p:ph type="title"/>
          </p:nvPr>
        </p:nvSpPr>
        <p:spPr/>
        <p:txBody>
          <a:bodyPr>
            <a:normAutofit/>
          </a:bodyPr>
          <a:lstStyle/>
          <a:p>
            <a:r>
              <a:rPr lang="bg-BG" sz="2800" dirty="0"/>
              <a:t>Документи за регистрация </a:t>
            </a:r>
            <a:r>
              <a:rPr lang="en-GB" sz="2800" dirty="0" smtClean="0"/>
              <a:t/>
            </a:r>
            <a:br>
              <a:rPr lang="en-GB" sz="2800" dirty="0" smtClean="0"/>
            </a:br>
            <a:r>
              <a:rPr lang="bg-BG" sz="2800" dirty="0" smtClean="0"/>
              <a:t>на </a:t>
            </a:r>
            <a:r>
              <a:rPr lang="bg-BG" sz="2800" dirty="0"/>
              <a:t>ЕООД – Учредителен акт</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39467"/>
            <a:ext cx="1832992" cy="1832992"/>
          </a:xfrm>
          <a:prstGeom prst="rect">
            <a:avLst/>
          </a:prstGeom>
        </p:spPr>
      </p:pic>
    </p:spTree>
    <p:extLst>
      <p:ext uri="{BB962C8B-B14F-4D97-AF65-F5344CB8AC3E}">
        <p14:creationId xmlns:p14="http://schemas.microsoft.com/office/powerpoint/2010/main" val="2444737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417638"/>
            <a:ext cx="8229600" cy="5323730"/>
          </a:xfrm>
        </p:spPr>
        <p:txBody>
          <a:bodyPr>
            <a:noAutofit/>
          </a:bodyPr>
          <a:lstStyle/>
          <a:p>
            <a:r>
              <a:rPr lang="bg-BG" sz="1000" b="1" dirty="0"/>
              <a:t>Член 17</a:t>
            </a:r>
            <a:endParaRPr lang="en-US" sz="1000" dirty="0"/>
          </a:p>
          <a:p>
            <a:r>
              <a:rPr lang="bg-BG" sz="1000" b="1" dirty="0"/>
              <a:t>ПРИЕМАНЕ НА СЪДРУЖНИК</a:t>
            </a:r>
            <a:br>
              <a:rPr lang="bg-BG" sz="1000" b="1" dirty="0"/>
            </a:br>
            <a:endParaRPr lang="en-US" sz="1000" dirty="0"/>
          </a:p>
          <a:p>
            <a:r>
              <a:rPr lang="bg-BG" sz="1000" dirty="0"/>
              <a:t>(1) Нов съдружник се приема с писмена молба до Общото събрание на съдружниците. Към молбата трябва да бъде приложена декларация, че новият съдружник приема членството в дружеството при условията на настоящия договор.</a:t>
            </a:r>
            <a:endParaRPr lang="en-US" sz="1000" dirty="0"/>
          </a:p>
          <a:p>
            <a:pPr marL="109728" indent="0">
              <a:buNone/>
            </a:pPr>
            <a:r>
              <a:rPr lang="bg-BG" sz="1000" dirty="0"/>
              <a:t> </a:t>
            </a:r>
            <a:endParaRPr lang="en-US" sz="1000" dirty="0"/>
          </a:p>
          <a:p>
            <a:r>
              <a:rPr lang="bg-BG" sz="1000" dirty="0"/>
              <a:t>(2) Общото събрание на съдружниците разглежда молбата на заседание, но не по-късно от 10 (десет) дни от нейното постъпване.</a:t>
            </a:r>
            <a:endParaRPr lang="en-US" sz="1000" dirty="0"/>
          </a:p>
          <a:p>
            <a:pPr marL="109728" indent="0">
              <a:buNone/>
            </a:pPr>
            <a:r>
              <a:rPr lang="bg-BG" sz="1000" dirty="0"/>
              <a:t> </a:t>
            </a:r>
            <a:endParaRPr lang="en-US" sz="1000" dirty="0"/>
          </a:p>
          <a:p>
            <a:r>
              <a:rPr lang="bg-BG" sz="1000" b="1" dirty="0"/>
              <a:t>Член 18</a:t>
            </a:r>
            <a:endParaRPr lang="en-US" sz="1000" dirty="0"/>
          </a:p>
          <a:p>
            <a:r>
              <a:rPr lang="bg-BG" sz="1000" b="1" dirty="0"/>
              <a:t>ОСВОБОЖДАВАНЕ НА СЪДРУЖНИК</a:t>
            </a:r>
            <a:endParaRPr lang="en-US" sz="1000" dirty="0"/>
          </a:p>
          <a:p>
            <a:endParaRPr lang="en-US" sz="1000" dirty="0"/>
          </a:p>
          <a:p>
            <a:r>
              <a:rPr lang="bg-BG" sz="1000" dirty="0"/>
              <a:t>(1) Участието на съдружника се прекратява:</a:t>
            </a:r>
            <a:endParaRPr lang="en-US" sz="1000" dirty="0"/>
          </a:p>
          <a:p>
            <a:pPr lvl="0"/>
            <a:r>
              <a:rPr lang="bg-BG" sz="1000" dirty="0"/>
              <a:t>при смърт или поставяне под запрещение;</a:t>
            </a:r>
            <a:endParaRPr lang="en-US" sz="1000" dirty="0"/>
          </a:p>
          <a:p>
            <a:pPr lvl="0"/>
            <a:r>
              <a:rPr lang="bg-BG" sz="1000" dirty="0"/>
              <a:t>при изключване;</a:t>
            </a:r>
            <a:endParaRPr lang="en-US" sz="1000" dirty="0"/>
          </a:p>
          <a:p>
            <a:pPr lvl="0"/>
            <a:r>
              <a:rPr lang="bg-BG" sz="1000" dirty="0"/>
              <a:t>при прекратяване и ликвидация на дружеството;</a:t>
            </a:r>
            <a:endParaRPr lang="en-US" sz="1000" dirty="0"/>
          </a:p>
          <a:p>
            <a:pPr lvl="0"/>
            <a:r>
              <a:rPr lang="bg-BG" sz="1000" dirty="0"/>
              <a:t>при обявяване в несъстоятелност</a:t>
            </a:r>
            <a:r>
              <a:rPr lang="bg-BG" sz="1000" dirty="0" smtClean="0"/>
              <a:t>.</a:t>
            </a:r>
            <a:endParaRPr lang="en-US" sz="1000" dirty="0"/>
          </a:p>
          <a:p>
            <a:r>
              <a:rPr lang="bg-BG" sz="1000" dirty="0"/>
              <a:t>(2) Всеки съдружник може да прекрати участието си в дружеството с писмено предизвестие, направено най-малко три месеца преди датата на прекратяването. </a:t>
            </a:r>
            <a:endParaRPr lang="en-US" sz="1000" dirty="0"/>
          </a:p>
          <a:p>
            <a:r>
              <a:rPr lang="bg-BG" sz="1000" dirty="0"/>
              <a:t>(3) Имуществените последици се уреждат въз основа на счетоводния баланс към края на месеца, през който е настъпила прекратяването</a:t>
            </a:r>
            <a:r>
              <a:rPr lang="bg-BG" sz="1000" dirty="0" smtClean="0"/>
              <a:t>.</a:t>
            </a:r>
            <a:endParaRPr lang="en-US" sz="1000" dirty="0"/>
          </a:p>
          <a:p>
            <a:r>
              <a:rPr lang="bg-BG" sz="1000" dirty="0"/>
              <a:t>(4) Съдружникът може да бъде изключен: </a:t>
            </a:r>
            <a:endParaRPr lang="en-US" sz="1000" dirty="0"/>
          </a:p>
          <a:p>
            <a:pPr lvl="0"/>
            <a:r>
              <a:rPr lang="bg-BG" sz="1000" dirty="0"/>
              <a:t>ако не е внесъл предвидените дялови вноски;</a:t>
            </a:r>
            <a:endParaRPr lang="en-US" sz="1000" dirty="0"/>
          </a:p>
          <a:p>
            <a:pPr lvl="0"/>
            <a:r>
              <a:rPr lang="bg-BG" sz="1000" dirty="0"/>
              <a:t>при системно или грубо нарушаване на настоящия Договор, с което пречи на дейността на дружеството, за което му е отправено писмено </a:t>
            </a:r>
            <a:r>
              <a:rPr lang="bg-BG" sz="1000" dirty="0" smtClean="0"/>
              <a:t>предупреждение.</a:t>
            </a:r>
            <a:endParaRPr lang="en-US" sz="1000"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1759761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844824"/>
            <a:ext cx="8229600" cy="4525963"/>
          </a:xfrm>
        </p:spPr>
        <p:txBody>
          <a:bodyPr>
            <a:normAutofit fontScale="32500" lnSpcReduction="20000"/>
          </a:bodyPr>
          <a:lstStyle/>
          <a:p>
            <a:r>
              <a:rPr lang="bg-BG" b="1" u="sng" dirty="0"/>
              <a:t>Глава 3</a:t>
            </a:r>
            <a:endParaRPr lang="en-US" dirty="0"/>
          </a:p>
          <a:p>
            <a:endParaRPr lang="en-US" dirty="0"/>
          </a:p>
          <a:p>
            <a:r>
              <a:rPr lang="bg-BG" b="1" dirty="0"/>
              <a:t>Член 19</a:t>
            </a:r>
            <a:endParaRPr lang="en-US" dirty="0"/>
          </a:p>
          <a:p>
            <a:r>
              <a:rPr lang="bg-BG" b="1" dirty="0"/>
              <a:t>ОРГАНИ ЗА УПРАВЛЕНИЕ НА ДРУЖЕСТВОТО</a:t>
            </a:r>
            <a:endParaRPr lang="en-US" dirty="0"/>
          </a:p>
          <a:p>
            <a:endParaRPr lang="en-US" dirty="0"/>
          </a:p>
          <a:p>
            <a:r>
              <a:rPr lang="bg-BG" dirty="0"/>
              <a:t>Органи на Дружеството са:</a:t>
            </a:r>
            <a:endParaRPr lang="en-US" dirty="0"/>
          </a:p>
          <a:p>
            <a:pPr lvl="0"/>
            <a:r>
              <a:rPr lang="bg-BG" dirty="0"/>
              <a:t>Общо събрание;</a:t>
            </a:r>
            <a:endParaRPr lang="en-US" dirty="0"/>
          </a:p>
          <a:p>
            <a:pPr lvl="0"/>
            <a:r>
              <a:rPr lang="bg-BG" dirty="0"/>
              <a:t>Управител/и.</a:t>
            </a:r>
            <a:endParaRPr lang="en-US" dirty="0"/>
          </a:p>
          <a:p>
            <a:endParaRPr lang="en-US" dirty="0"/>
          </a:p>
          <a:p>
            <a:r>
              <a:rPr lang="bg-BG" b="1" dirty="0"/>
              <a:t>Член 20</a:t>
            </a:r>
            <a:endParaRPr lang="en-US" dirty="0"/>
          </a:p>
          <a:p>
            <a:r>
              <a:rPr lang="bg-BG" b="1" dirty="0"/>
              <a:t>ОБЩО СЪБРАНИЕ</a:t>
            </a:r>
            <a:endParaRPr lang="en-US" dirty="0"/>
          </a:p>
          <a:p>
            <a:endParaRPr lang="en-US" dirty="0"/>
          </a:p>
          <a:p>
            <a:r>
              <a:rPr lang="bg-BG" dirty="0"/>
              <a:t>(1) Общото събрание на съдружниците е върховен орган на Дружеството и може да взема решения по всички въпроси във връзка с дейността на Дружеството.</a:t>
            </a:r>
            <a:endParaRPr lang="en-US" dirty="0"/>
          </a:p>
          <a:p>
            <a:pPr marL="109728" indent="0">
              <a:buNone/>
            </a:pPr>
            <a:r>
              <a:rPr lang="bg-BG" dirty="0"/>
              <a:t> </a:t>
            </a:r>
            <a:endParaRPr lang="en-US" dirty="0"/>
          </a:p>
          <a:p>
            <a:r>
              <a:rPr lang="bg-BG" dirty="0"/>
              <a:t>(2) Общото събрание се състои от съдружниците.</a:t>
            </a:r>
            <a:endParaRPr lang="en-US" dirty="0"/>
          </a:p>
          <a:p>
            <a:pPr marL="109728" indent="0">
              <a:buNone/>
            </a:pPr>
            <a:r>
              <a:rPr lang="bg-BG" b="1" dirty="0"/>
              <a:t> </a:t>
            </a:r>
            <a:endParaRPr lang="en-US" dirty="0"/>
          </a:p>
          <a:p>
            <a:r>
              <a:rPr lang="bg-BG" b="1" dirty="0"/>
              <a:t>Член 21</a:t>
            </a:r>
            <a:endParaRPr lang="en-US" dirty="0"/>
          </a:p>
          <a:p>
            <a:r>
              <a:rPr lang="bg-BG" b="1" dirty="0"/>
              <a:t>СВИКВАНЕ НА ОБЩОТО СЪБРАНИЕ</a:t>
            </a:r>
            <a:endParaRPr lang="en-US" dirty="0"/>
          </a:p>
          <a:p>
            <a:endParaRPr lang="en-US" dirty="0"/>
          </a:p>
          <a:p>
            <a:r>
              <a:rPr lang="bg-BG" dirty="0"/>
              <a:t>(1) Общото събрание на съдружниците се свиква от управителя/ите най-малко един път в годината.</a:t>
            </a:r>
            <a:endParaRPr lang="en-US" dirty="0"/>
          </a:p>
          <a:p>
            <a:pPr marL="109728" indent="0">
              <a:buNone/>
            </a:pPr>
            <a:r>
              <a:rPr lang="bg-BG" dirty="0"/>
              <a:t> </a:t>
            </a:r>
            <a:endParaRPr lang="en-US" dirty="0"/>
          </a:p>
          <a:p>
            <a:r>
              <a:rPr lang="bg-BG" dirty="0"/>
              <a:t>(2) Управителят/ите е длъжен да свика общото събрание и по писмено искане на съдружниците с дялове над 1/10 от капитала. Ако управител/ите не свика събранието в 2-седмичен срок, съдружниците, поискали свикването, имат това право сами. </a:t>
            </a:r>
            <a:endParaRPr lang="en-US" dirty="0"/>
          </a:p>
          <a:p>
            <a:pPr marL="109728" indent="0">
              <a:buNone/>
            </a:pPr>
            <a:r>
              <a:rPr lang="bg-BG" dirty="0"/>
              <a:t> </a:t>
            </a:r>
            <a:endParaRPr lang="en-US" dirty="0"/>
          </a:p>
          <a:p>
            <a:r>
              <a:rPr lang="bg-BG" dirty="0"/>
              <a:t>(3) Общото събрание се свиква на редовно и извънредно заседание чрез писмена покана, изпратена най-малко 7 (седем) дни предварително.</a:t>
            </a:r>
            <a:endParaRPr lang="en-US" dirty="0"/>
          </a:p>
          <a:p>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08720"/>
            <a:ext cx="2213286" cy="1632298"/>
          </a:xfrm>
          <a:prstGeom prst="rect">
            <a:avLst/>
          </a:prstGeom>
        </p:spPr>
      </p:pic>
    </p:spTree>
    <p:extLst>
      <p:ext uri="{BB962C8B-B14F-4D97-AF65-F5344CB8AC3E}">
        <p14:creationId xmlns:p14="http://schemas.microsoft.com/office/powerpoint/2010/main" val="282877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72816"/>
            <a:ext cx="8229600" cy="4525963"/>
          </a:xfrm>
        </p:spPr>
        <p:txBody>
          <a:bodyPr>
            <a:normAutofit lnSpcReduction="10000"/>
          </a:bodyPr>
          <a:lstStyle/>
          <a:p>
            <a:r>
              <a:rPr lang="bg-BG" sz="1900" b="1" dirty="0"/>
              <a:t>Член 22</a:t>
            </a:r>
            <a:endParaRPr lang="en-US" sz="1900" dirty="0"/>
          </a:p>
          <a:p>
            <a:r>
              <a:rPr lang="bg-BG" sz="1900" b="1" dirty="0"/>
              <a:t>УСЛОВИЯ ЗА РЕДОВНОСТ НА ЗАСЕДАНИЕТО</a:t>
            </a:r>
            <a:endParaRPr lang="en-US" sz="1900" dirty="0"/>
          </a:p>
          <a:p>
            <a:endParaRPr lang="en-US" sz="1900" dirty="0"/>
          </a:p>
          <a:p>
            <a:r>
              <a:rPr lang="bg-BG" sz="1900" dirty="0"/>
              <a:t>(1) Заседанието на съдружниците е редовно, ако всичките му членове са поканени и на него присъстват съдружниците или представители на съдружниците, притежаващи такова дялово участие в уставния фонд, колкото е необходимо за образуване на мнозинство по въпросите, които са предвидени в дневния ред.</a:t>
            </a:r>
            <a:endParaRPr lang="en-US" sz="1900" dirty="0"/>
          </a:p>
          <a:p>
            <a:endParaRPr lang="en-US" sz="1900" dirty="0"/>
          </a:p>
          <a:p>
            <a:r>
              <a:rPr lang="bg-BG" sz="1900" dirty="0"/>
              <a:t>(2) Когато Общото събрание е редовно свикано, но липсва кворум, свиква се ново заседание в срок не по-рано от 7 (седем) дни и не по-късно от 14 (четиринадесет) дни. В този случай свикването се </a:t>
            </a:r>
            <a:r>
              <a:rPr lang="bg-BG" sz="1900" dirty="0" smtClean="0"/>
              <a:t>извършва </a:t>
            </a:r>
            <a:r>
              <a:rPr lang="bg-BG" sz="1900" dirty="0"/>
              <a:t>по реда, предвиден в предходния член. </a:t>
            </a:r>
            <a:endParaRPr lang="en-US" sz="1900" dirty="0"/>
          </a:p>
          <a:p>
            <a:endParaRPr lang="en-US" sz="1900"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2359595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394403"/>
            <a:ext cx="8229600" cy="4525963"/>
          </a:xfrm>
        </p:spPr>
        <p:txBody>
          <a:bodyPr>
            <a:noAutofit/>
          </a:bodyPr>
          <a:lstStyle/>
          <a:p>
            <a:r>
              <a:rPr lang="bg-BG" sz="1200" b="1" dirty="0"/>
              <a:t>Член 23</a:t>
            </a:r>
            <a:endParaRPr lang="en-US" sz="1200" dirty="0"/>
          </a:p>
          <a:p>
            <a:r>
              <a:rPr lang="bg-BG" sz="1200" b="1" dirty="0"/>
              <a:t>КОМПЕТЕНТНОСТ НА ОБЩОТО СЪБРАНИЕ</a:t>
            </a:r>
            <a:endParaRPr lang="en-US" sz="1200" dirty="0"/>
          </a:p>
          <a:p>
            <a:endParaRPr lang="en-US" sz="1200" dirty="0"/>
          </a:p>
          <a:p>
            <a:r>
              <a:rPr lang="bg-BG" sz="1200" dirty="0"/>
              <a:t>(1) Общото събрание има следната компетентност: </a:t>
            </a:r>
            <a:endParaRPr lang="en-US" sz="1200" dirty="0"/>
          </a:p>
          <a:p>
            <a:pPr lvl="0"/>
            <a:r>
              <a:rPr lang="bg-BG" sz="1200" dirty="0"/>
              <a:t>изменя и допълва дружествения договор, включително промяна на предмета на дейност на Дружеството;</a:t>
            </a:r>
            <a:endParaRPr lang="en-US" sz="1200" dirty="0"/>
          </a:p>
          <a:p>
            <a:pPr lvl="0"/>
            <a:r>
              <a:rPr lang="bg-BG" sz="1200" dirty="0"/>
              <a:t>приема и изключва съдружници, дава на съгласие за прехвърляне на дружествен дял на нов член, доколкото са спазени условията, установени в този Договор;</a:t>
            </a:r>
            <a:endParaRPr lang="en-US" sz="1200" dirty="0"/>
          </a:p>
          <a:p>
            <a:pPr lvl="0"/>
            <a:r>
              <a:rPr lang="bg-BG" sz="1200" dirty="0"/>
              <a:t>приема годишния отчет и баланса, разпределя печалбата и взема решение за нейното изплащане;</a:t>
            </a:r>
            <a:endParaRPr lang="en-US" sz="1200" dirty="0"/>
          </a:p>
          <a:p>
            <a:pPr lvl="0"/>
            <a:r>
              <a:rPr lang="bg-BG" sz="1200" dirty="0"/>
              <a:t>взема решение за намаляване и увеличаване на капитала, и/или промяна в правата на съдружниците, произтичащи от дяловете;</a:t>
            </a:r>
            <a:endParaRPr lang="en-US" sz="1200" dirty="0"/>
          </a:p>
          <a:p>
            <a:pPr lvl="0"/>
            <a:r>
              <a:rPr lang="bg-BG" sz="1200" dirty="0"/>
              <a:t>взема решение за издаване на дялове, даващи преференциални права на съдружниците;</a:t>
            </a:r>
            <a:endParaRPr lang="en-US" sz="1200" dirty="0"/>
          </a:p>
          <a:p>
            <a:pPr lvl="0"/>
            <a:r>
              <a:rPr lang="bg-BG" sz="1200" dirty="0"/>
              <a:t>взема решение за издаване и/или увеличаване на броя дяловете, предоставени за поемане или поети от служители, директори или консултанти на Дружеството, или от друго трето лице;</a:t>
            </a:r>
            <a:endParaRPr lang="en-US" sz="1200" dirty="0"/>
          </a:p>
          <a:p>
            <a:pPr lvl="0"/>
            <a:r>
              <a:rPr lang="bg-BG" sz="1200" dirty="0"/>
              <a:t>избира управителя, определя възнаграждението му и го освобождава от отговорност;</a:t>
            </a:r>
            <a:endParaRPr lang="en-US" sz="1200" dirty="0"/>
          </a:p>
          <a:p>
            <a:pPr lvl="0"/>
            <a:r>
              <a:rPr lang="bg-BG" sz="1200" dirty="0"/>
              <a:t>назначаване и освобождаване на регистрирани </a:t>
            </a:r>
            <a:r>
              <a:rPr lang="bg-BG" sz="1200" dirty="0" err="1"/>
              <a:t>одитори</a:t>
            </a:r>
            <a:r>
              <a:rPr lang="bg-BG" sz="1200" dirty="0"/>
              <a:t>;</a:t>
            </a:r>
            <a:endParaRPr lang="en-US" sz="1200" dirty="0"/>
          </a:p>
          <a:p>
            <a:pPr lvl="0"/>
            <a:r>
              <a:rPr lang="bg-BG" sz="1200" dirty="0"/>
              <a:t>взема решение за откриване и закриване на клонове и участие в други дружества;</a:t>
            </a:r>
            <a:endParaRPr lang="en-US" sz="1200" dirty="0"/>
          </a:p>
          <a:p>
            <a:pPr lvl="0"/>
            <a:r>
              <a:rPr lang="bg-BG" sz="1200" dirty="0"/>
              <a:t>взема решение за придобиване и отчуждаване на недвижими имоти и вещни права върху тях;</a:t>
            </a:r>
            <a:endParaRPr lang="en-US" sz="1200" dirty="0"/>
          </a:p>
          <a:p>
            <a:pPr lvl="0"/>
            <a:r>
              <a:rPr lang="bg-BG" sz="1200" dirty="0"/>
              <a:t>взема решение за предявяване искове на дружеството срещу управителя или контрольора и назначава представител за водене на процеси срещу тях;</a:t>
            </a:r>
            <a:endParaRPr lang="en-US" sz="1200" dirty="0"/>
          </a:p>
          <a:p>
            <a:pPr lvl="0"/>
            <a:r>
              <a:rPr lang="bg-BG" sz="1200" dirty="0"/>
              <a:t>взема решение за допълнителни парични вноски;</a:t>
            </a:r>
            <a:endParaRPr lang="en-US" sz="1200" dirty="0"/>
          </a:p>
          <a:p>
            <a:pPr lvl="0"/>
            <a:r>
              <a:rPr lang="bg-BG" sz="1200" dirty="0"/>
              <a:t>взема решение за прекратяване и преобразуване на Дружеството, включително но не само чрез сливане, вливане, разделяне и отделяне или други подобни действия, както и прехвърлянето на цялото или на част от търговското предприятие;</a:t>
            </a:r>
            <a:endParaRPr lang="en-US" sz="1200" dirty="0"/>
          </a:p>
          <a:p>
            <a:endParaRPr lang="en-US" sz="1200"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04664"/>
            <a:ext cx="2304256" cy="1536171"/>
          </a:xfrm>
          <a:prstGeom prst="rect">
            <a:avLst/>
          </a:prstGeom>
          <a:ln>
            <a:noFill/>
          </a:ln>
          <a:effectLst>
            <a:softEdge rad="112500"/>
          </a:effectLst>
        </p:spPr>
      </p:pic>
    </p:spTree>
    <p:extLst>
      <p:ext uri="{BB962C8B-B14F-4D97-AF65-F5344CB8AC3E}">
        <p14:creationId xmlns:p14="http://schemas.microsoft.com/office/powerpoint/2010/main" val="421018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2065710"/>
            <a:ext cx="8229600" cy="4525963"/>
          </a:xfrm>
        </p:spPr>
        <p:txBody>
          <a:bodyPr>
            <a:normAutofit fontScale="55000" lnSpcReduction="20000"/>
          </a:bodyPr>
          <a:lstStyle/>
          <a:p>
            <a:r>
              <a:rPr lang="bg-BG" b="1" dirty="0"/>
              <a:t>Член 24</a:t>
            </a:r>
            <a:endParaRPr lang="en-US" dirty="0"/>
          </a:p>
          <a:p>
            <a:r>
              <a:rPr lang="bg-BG" b="1" dirty="0"/>
              <a:t>КВОРУМ ЗА ВЗИМАНЕ НА РЕШЕНИЯ</a:t>
            </a:r>
            <a:endParaRPr lang="en-US" dirty="0"/>
          </a:p>
          <a:p>
            <a:pPr marL="109728" indent="0">
              <a:buNone/>
            </a:pPr>
            <a:endParaRPr lang="en-US" dirty="0"/>
          </a:p>
          <a:p>
            <a:r>
              <a:rPr lang="bg-BG" dirty="0"/>
              <a:t>(1)   Решенията по чл. 23, ал. 1, т. 1, 2, 12 и 13 се вземат с мнозинство повече от три четвърти от капитала, а решенията по т. 4 – с единодушие от всички съдружници. Изключваният съдружник не гласува и неговият дял се приспада от капитала при определяне на мнозинството. Останалите решения се вземат с мнозинство повече от две трети от капитала</a:t>
            </a:r>
            <a:r>
              <a:rPr lang="bg-BG" dirty="0" smtClean="0"/>
              <a:t>.</a:t>
            </a:r>
            <a:endParaRPr lang="en-US" dirty="0"/>
          </a:p>
          <a:p>
            <a:r>
              <a:rPr lang="bg-BG" dirty="0"/>
              <a:t>(2) Всеки съдружник има толкова гласа в общото събрание, колкото е неговият дял в капитала.</a:t>
            </a:r>
            <a:endParaRPr lang="en-US" dirty="0"/>
          </a:p>
          <a:p>
            <a:endParaRPr lang="en-US" dirty="0"/>
          </a:p>
          <a:p>
            <a:pPr marL="109728" indent="0">
              <a:buNone/>
            </a:pPr>
            <a:r>
              <a:rPr lang="bg-BG" dirty="0" smtClean="0"/>
              <a:t>                                                 </a:t>
            </a:r>
            <a:endParaRPr lang="en-US" dirty="0"/>
          </a:p>
          <a:p>
            <a:r>
              <a:rPr lang="bg-BG" b="1" dirty="0"/>
              <a:t>Член 25</a:t>
            </a:r>
            <a:endParaRPr lang="en-US" dirty="0"/>
          </a:p>
          <a:p>
            <a:r>
              <a:rPr lang="bg-BG" b="1" dirty="0"/>
              <a:t>УПРАВИТЕЛ/И</a:t>
            </a:r>
            <a:endParaRPr lang="en-US" dirty="0"/>
          </a:p>
          <a:p>
            <a:endParaRPr lang="en-US" dirty="0"/>
          </a:p>
          <a:p>
            <a:r>
              <a:rPr lang="bg-BG" dirty="0"/>
              <a:t>(1) Дружеството се представлява и управлява от управител/и, избран/и от Общото събрание.</a:t>
            </a:r>
            <a:endParaRPr lang="en-US" dirty="0"/>
          </a:p>
          <a:p>
            <a:endParaRPr lang="en-US" dirty="0"/>
          </a:p>
          <a:p>
            <a:r>
              <a:rPr lang="bg-BG" dirty="0"/>
              <a:t>(2) Името на Управителя/ите се вписва в Търговския регистър, като се представя нотариално заверено съгласие и образец от подписа му/им.</a:t>
            </a:r>
            <a:endParaRPr lang="en-US" dirty="0"/>
          </a:p>
          <a:p>
            <a:endParaRPr lang="en-US" dirty="0"/>
          </a:p>
        </p:txBody>
      </p:sp>
      <p:sp>
        <p:nvSpPr>
          <p:cNvPr id="3" name="Заглавие 2"/>
          <p:cNvSpPr>
            <a:spLocks noGrp="1"/>
          </p:cNvSpPr>
          <p:nvPr>
            <p:ph type="title"/>
          </p:nvPr>
        </p:nvSpPr>
        <p:spPr>
          <a:xfrm>
            <a:off x="432048" y="274638"/>
            <a:ext cx="8229600" cy="1143000"/>
          </a:xfrm>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548680"/>
            <a:ext cx="2736304" cy="1593602"/>
          </a:xfrm>
          <a:prstGeom prst="rect">
            <a:avLst/>
          </a:prstGeom>
        </p:spPr>
      </p:pic>
    </p:spTree>
    <p:extLst>
      <p:ext uri="{BB962C8B-B14F-4D97-AF65-F5344CB8AC3E}">
        <p14:creationId xmlns:p14="http://schemas.microsoft.com/office/powerpoint/2010/main" val="371436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70164" y="1628800"/>
            <a:ext cx="8229600" cy="4525963"/>
          </a:xfrm>
        </p:spPr>
        <p:txBody>
          <a:bodyPr>
            <a:normAutofit fontScale="47500" lnSpcReduction="20000"/>
          </a:bodyPr>
          <a:lstStyle/>
          <a:p>
            <a:r>
              <a:rPr lang="bg-BG" b="1" dirty="0"/>
              <a:t>Член 26</a:t>
            </a:r>
            <a:endParaRPr lang="en-US" dirty="0"/>
          </a:p>
          <a:p>
            <a:r>
              <a:rPr lang="bg-BG" b="1" dirty="0"/>
              <a:t>ФИНАНСОВА ГОДИНА</a:t>
            </a:r>
            <a:endParaRPr lang="en-US" dirty="0"/>
          </a:p>
          <a:p>
            <a:pPr marL="109728" indent="0">
              <a:buNone/>
            </a:pPr>
            <a:r>
              <a:rPr lang="bg-BG" b="1" dirty="0"/>
              <a:t> </a:t>
            </a:r>
            <a:endParaRPr lang="en-US" dirty="0"/>
          </a:p>
          <a:p>
            <a:pPr lvl="0"/>
            <a:r>
              <a:rPr lang="bg-BG" dirty="0"/>
              <a:t>Финансова година на Дружеството съвпада с календарната година.</a:t>
            </a:r>
            <a:endParaRPr lang="en-US" dirty="0"/>
          </a:p>
          <a:p>
            <a:endParaRPr lang="en-US" dirty="0"/>
          </a:p>
          <a:p>
            <a:pPr lvl="0"/>
            <a:r>
              <a:rPr lang="bg-BG" dirty="0"/>
              <a:t>Първата финансова година започва от датата на регистрацията на дружеството и завършва на 31 декември същата година.</a:t>
            </a:r>
            <a:endParaRPr lang="en-US" dirty="0"/>
          </a:p>
          <a:p>
            <a:endParaRPr lang="en-US" dirty="0"/>
          </a:p>
          <a:p>
            <a:r>
              <a:rPr lang="bg-BG" b="1" dirty="0"/>
              <a:t>Член 27</a:t>
            </a:r>
            <a:endParaRPr lang="en-US" dirty="0"/>
          </a:p>
          <a:p>
            <a:r>
              <a:rPr lang="bg-BG" b="1" dirty="0"/>
              <a:t>ПРЕКРАТЯВАНЕ И ЛИКВИДАЦИЯ НА ДРУЖЕСТВОТО</a:t>
            </a:r>
            <a:endParaRPr lang="en-US" dirty="0"/>
          </a:p>
          <a:p>
            <a:pPr marL="109728" indent="0">
              <a:buNone/>
            </a:pPr>
            <a:r>
              <a:rPr lang="bg-BG" b="1" dirty="0"/>
              <a:t> </a:t>
            </a:r>
            <a:endParaRPr lang="en-US" dirty="0"/>
          </a:p>
          <a:p>
            <a:r>
              <a:rPr lang="bg-BG" dirty="0"/>
              <a:t>(1)</a:t>
            </a:r>
            <a:r>
              <a:rPr lang="bg-BG" b="1" dirty="0"/>
              <a:t> </a:t>
            </a:r>
            <a:r>
              <a:rPr lang="bg-BG" dirty="0"/>
              <a:t>Дружеството се прекратява:</a:t>
            </a:r>
            <a:endParaRPr lang="en-US" dirty="0"/>
          </a:p>
          <a:p>
            <a:pPr lvl="0"/>
            <a:r>
              <a:rPr lang="bg-BG" dirty="0"/>
              <a:t>по решение на Общото събрание на съдружниците, взето с мнозинство 3/4 от капитала;</a:t>
            </a:r>
            <a:endParaRPr lang="en-US" dirty="0"/>
          </a:p>
          <a:p>
            <a:pPr lvl="0"/>
            <a:r>
              <a:rPr lang="bg-BG" dirty="0"/>
              <a:t>чрез сливане или вливане в акционерно дружество или дружество с ограничена отговорност;</a:t>
            </a:r>
            <a:endParaRPr lang="en-US" dirty="0"/>
          </a:p>
          <a:p>
            <a:pPr lvl="0"/>
            <a:r>
              <a:rPr lang="bg-BG" dirty="0"/>
              <a:t>при обявяване в несъстоятелност;</a:t>
            </a:r>
            <a:endParaRPr lang="en-US" dirty="0"/>
          </a:p>
          <a:p>
            <a:pPr lvl="0"/>
            <a:r>
              <a:rPr lang="bg-BG" dirty="0"/>
              <a:t>по решение съд в предвидените от Търговския закон случаи.</a:t>
            </a:r>
            <a:endParaRPr lang="en-US" dirty="0"/>
          </a:p>
          <a:p>
            <a:pPr marL="109728" indent="0">
              <a:buNone/>
            </a:pPr>
            <a:r>
              <a:rPr lang="bg-BG" dirty="0"/>
              <a:t> </a:t>
            </a:r>
            <a:endParaRPr lang="en-US" dirty="0"/>
          </a:p>
          <a:p>
            <a:r>
              <a:rPr lang="bg-BG" dirty="0"/>
              <a:t>(2) При прекратяване на дружеството, на основание чл. 156 от Търговския закон се открива производство по ликвидация, като ликвидаторът на дружеството е управителят, освен ако друго лице не бъде посочено с решение на Общото събрание.</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33401"/>
            <a:ext cx="2621682" cy="1720664"/>
          </a:xfrm>
          <a:prstGeom prst="rect">
            <a:avLst/>
          </a:prstGeom>
          <a:ln>
            <a:noFill/>
          </a:ln>
          <a:effectLst>
            <a:softEdge rad="112500"/>
          </a:effectLst>
        </p:spPr>
      </p:pic>
    </p:spTree>
    <p:extLst>
      <p:ext uri="{BB962C8B-B14F-4D97-AF65-F5344CB8AC3E}">
        <p14:creationId xmlns:p14="http://schemas.microsoft.com/office/powerpoint/2010/main" val="152393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772816"/>
            <a:ext cx="8229600" cy="4525963"/>
          </a:xfrm>
        </p:spPr>
        <p:txBody>
          <a:bodyPr>
            <a:normAutofit fontScale="25000" lnSpcReduction="20000"/>
          </a:bodyPr>
          <a:lstStyle/>
          <a:p>
            <a:r>
              <a:rPr lang="bg-BG" sz="4200" b="1" dirty="0"/>
              <a:t>Член 28</a:t>
            </a:r>
            <a:endParaRPr lang="en-US" sz="4200" dirty="0"/>
          </a:p>
          <a:p>
            <a:r>
              <a:rPr lang="bg-BG" sz="4200" b="1" dirty="0"/>
              <a:t>РЕШАВАНЕ НА СПОРОВЕ</a:t>
            </a:r>
            <a:endParaRPr lang="en-US" sz="4200" dirty="0"/>
          </a:p>
          <a:p>
            <a:endParaRPr lang="en-US" sz="4200" dirty="0"/>
          </a:p>
          <a:p>
            <a:r>
              <a:rPr lang="bg-BG" sz="4200" dirty="0"/>
              <a:t>(1) </a:t>
            </a:r>
            <a:r>
              <a:rPr lang="bg-BG" sz="4200" dirty="0" err="1"/>
              <a:t>Съдружниците</a:t>
            </a:r>
            <a:r>
              <a:rPr lang="bg-BG" sz="4200" dirty="0"/>
              <a:t> ще се стараят да решават въпросите, произтичащи или във  връзка с учредителния договор чрез приятелски преговори.</a:t>
            </a:r>
            <a:endParaRPr lang="en-US" sz="4200" dirty="0"/>
          </a:p>
          <a:p>
            <a:endParaRPr lang="en-US" sz="4200" dirty="0"/>
          </a:p>
          <a:p>
            <a:r>
              <a:rPr lang="bg-BG" sz="4200" dirty="0"/>
              <a:t>(2) Ако не се постигне споразумение всички спорове между </a:t>
            </a:r>
            <a:r>
              <a:rPr lang="bg-BG" sz="4200" dirty="0" err="1"/>
              <a:t>Съдружниците</a:t>
            </a:r>
            <a:r>
              <a:rPr lang="bg-BG" sz="4200" dirty="0"/>
              <a:t> или между </a:t>
            </a:r>
            <a:r>
              <a:rPr lang="bg-BG" sz="4200" dirty="0" err="1"/>
              <a:t>Съдружниците</a:t>
            </a:r>
            <a:r>
              <a:rPr lang="bg-BG" sz="4200" dirty="0"/>
              <a:t> и Дружеството ще се решават от компетентните съдилища на Република България.</a:t>
            </a:r>
            <a:endParaRPr lang="en-US" sz="4200" dirty="0"/>
          </a:p>
          <a:p>
            <a:endParaRPr lang="en-US" sz="4200" dirty="0"/>
          </a:p>
          <a:p>
            <a:r>
              <a:rPr lang="bg-BG" sz="4200" b="1" dirty="0"/>
              <a:t>Член 29</a:t>
            </a:r>
            <a:endParaRPr lang="en-US" sz="4200" dirty="0"/>
          </a:p>
          <a:p>
            <a:r>
              <a:rPr lang="bg-BG" sz="4200" b="1" dirty="0"/>
              <a:t>ЗАКЛЮЧИТЕЛНИ РАЗПОРЕДБИ</a:t>
            </a:r>
            <a:endParaRPr lang="en-US" sz="4200" dirty="0"/>
          </a:p>
          <a:p>
            <a:endParaRPr lang="en-US" sz="4200" dirty="0"/>
          </a:p>
          <a:p>
            <a:r>
              <a:rPr lang="bg-BG" sz="4200" dirty="0"/>
              <a:t>(1) Настоящият Дружествен договор е изготвен в 2 еднообразни екземпляра – един за съдружниците и един за представяне в Търговския регистър за регистрация.</a:t>
            </a:r>
            <a:endParaRPr lang="en-US" sz="4200" dirty="0"/>
          </a:p>
          <a:p>
            <a:endParaRPr lang="en-US" sz="4200" dirty="0"/>
          </a:p>
          <a:p>
            <a:r>
              <a:rPr lang="bg-BG" sz="4200" b="1" dirty="0"/>
              <a:t>(2) Постигнатото съгласие относно съдържанието на този Договор, както и съответствието между оформения текст и действителната воля на страните, се скрепява с подписите на съдружниците както следва:</a:t>
            </a:r>
            <a:endParaRPr lang="en-US" sz="4200" dirty="0"/>
          </a:p>
          <a:p>
            <a:endParaRPr lang="en-US" sz="4200" dirty="0"/>
          </a:p>
          <a:p>
            <a:endParaRPr lang="en-US" sz="4200" dirty="0"/>
          </a:p>
          <a:p>
            <a:r>
              <a:rPr lang="bg-BG" sz="4200" b="1" dirty="0"/>
              <a:t>СЪДРУЖНИЦИ</a:t>
            </a:r>
            <a:endParaRPr lang="en-US" sz="4200" dirty="0"/>
          </a:p>
          <a:p>
            <a:endParaRPr lang="en-US" sz="4200" dirty="0"/>
          </a:p>
          <a:p>
            <a:endParaRPr lang="en-US" sz="4200" dirty="0"/>
          </a:p>
          <a:p>
            <a:r>
              <a:rPr lang="bg-BG" sz="4200" dirty="0"/>
              <a:t>______________________________</a:t>
            </a:r>
            <a:endParaRPr lang="en-US" sz="4200" dirty="0"/>
          </a:p>
          <a:p>
            <a:r>
              <a:rPr lang="en-US" sz="4200" dirty="0"/>
              <a:t>…………………..</a:t>
            </a:r>
          </a:p>
          <a:p>
            <a:r>
              <a:rPr lang="bg-BG" sz="4200" dirty="0"/>
              <a:t> </a:t>
            </a:r>
            <a:endParaRPr lang="en-US" sz="4200" dirty="0"/>
          </a:p>
          <a:p>
            <a:r>
              <a:rPr lang="bg-BG" sz="4200" dirty="0"/>
              <a:t>________________________________</a:t>
            </a:r>
            <a:endParaRPr lang="en-US" sz="4200" dirty="0"/>
          </a:p>
          <a:p>
            <a:r>
              <a:rPr lang="en-US" sz="4200" dirty="0"/>
              <a:t>…………………...</a:t>
            </a:r>
          </a:p>
          <a:p>
            <a:pPr marL="109728" indent="0">
              <a:buNone/>
            </a:pPr>
            <a:r>
              <a:rPr lang="bg-BG" sz="4200" dirty="0"/>
              <a:t> </a:t>
            </a:r>
            <a:endParaRPr lang="en-US" sz="4200" dirty="0"/>
          </a:p>
          <a:p>
            <a:endParaRPr lang="en-US" dirty="0"/>
          </a:p>
          <a:p>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86871"/>
            <a:ext cx="2232248" cy="1510221"/>
          </a:xfrm>
          <a:prstGeom prst="rect">
            <a:avLst/>
          </a:prstGeom>
          <a:ln>
            <a:noFill/>
          </a:ln>
          <a:effectLst>
            <a:softEdge rad="112500"/>
          </a:effectLst>
        </p:spPr>
      </p:pic>
    </p:spTree>
    <p:extLst>
      <p:ext uri="{BB962C8B-B14F-4D97-AF65-F5344CB8AC3E}">
        <p14:creationId xmlns:p14="http://schemas.microsoft.com/office/powerpoint/2010/main" val="525706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25000" lnSpcReduction="20000"/>
          </a:bodyPr>
          <a:lstStyle/>
          <a:p>
            <a:r>
              <a:rPr lang="bg-BG" sz="4200" b="1" dirty="0"/>
              <a:t>УЧРЕДИТЕЛЕН ПРОТОКОЛ</a:t>
            </a:r>
            <a:endParaRPr lang="en-US" sz="4200" dirty="0"/>
          </a:p>
          <a:p>
            <a:r>
              <a:rPr lang="bg-BG" sz="4200" dirty="0"/>
              <a:t> </a:t>
            </a:r>
            <a:endParaRPr lang="en-US" sz="4200" dirty="0"/>
          </a:p>
          <a:p>
            <a:r>
              <a:rPr lang="bg-BG" sz="4200" dirty="0"/>
              <a:t>Днес </a:t>
            </a:r>
            <a:r>
              <a:rPr lang="en-US" sz="4200" dirty="0"/>
              <a:t>…………..</a:t>
            </a:r>
            <a:r>
              <a:rPr lang="bg-BG" sz="4200" dirty="0"/>
              <a:t>г., в гр. София, бе проведено Учредително събрание на дружество с ограничена отговорност </a:t>
            </a:r>
            <a:r>
              <a:rPr lang="en-US" sz="4200" b="1" dirty="0"/>
              <a:t>„………………“ ООД</a:t>
            </a:r>
            <a:r>
              <a:rPr lang="bg-BG" sz="4200" dirty="0"/>
              <a:t>, в присъствието на бъдещите съдружници: </a:t>
            </a:r>
            <a:endParaRPr lang="en-US" sz="4200" dirty="0"/>
          </a:p>
          <a:p>
            <a:r>
              <a:rPr lang="bg-BG" sz="4200" b="1" dirty="0"/>
              <a:t> </a:t>
            </a:r>
            <a:endParaRPr lang="en-US" sz="4200" dirty="0"/>
          </a:p>
          <a:p>
            <a:pPr lvl="0"/>
            <a:r>
              <a:rPr lang="en-US" sz="4200" b="1" dirty="0"/>
              <a:t>………..</a:t>
            </a:r>
            <a:r>
              <a:rPr lang="bg-BG" sz="4200" dirty="0"/>
              <a:t>, ЕГН </a:t>
            </a:r>
            <a:r>
              <a:rPr lang="en-US" sz="4200" dirty="0"/>
              <a:t>……………….</a:t>
            </a:r>
            <a:r>
              <a:rPr lang="bg-BG" sz="4200" dirty="0"/>
              <a:t>, </a:t>
            </a:r>
            <a:r>
              <a:rPr lang="en-US" sz="4200" dirty="0"/>
              <a:t>…………….</a:t>
            </a:r>
            <a:r>
              <a:rPr lang="bg-BG" sz="4200" dirty="0"/>
              <a:t>, с л.к. № </a:t>
            </a:r>
            <a:r>
              <a:rPr lang="en-US" sz="4200" dirty="0"/>
              <a:t>……………</a:t>
            </a:r>
            <a:r>
              <a:rPr lang="bg-BG" sz="4200" dirty="0"/>
              <a:t>, издадена на </a:t>
            </a:r>
            <a:r>
              <a:rPr lang="en-US" sz="4200" dirty="0"/>
              <a:t>……………. </a:t>
            </a:r>
            <a:r>
              <a:rPr lang="bg-BG" sz="4200" dirty="0"/>
              <a:t>г. от МВР-</a:t>
            </a:r>
            <a:r>
              <a:rPr lang="en-US" sz="4200" dirty="0"/>
              <a:t>………..</a:t>
            </a:r>
            <a:r>
              <a:rPr lang="bg-BG" sz="4200" dirty="0"/>
              <a:t>, валидна до </a:t>
            </a:r>
            <a:r>
              <a:rPr lang="en-US" sz="4200" dirty="0"/>
              <a:t>……….</a:t>
            </a:r>
            <a:r>
              <a:rPr lang="bg-BG" sz="4200" dirty="0"/>
              <a:t>г., с адрес: </a:t>
            </a:r>
            <a:r>
              <a:rPr lang="en-US" sz="4200" dirty="0"/>
              <a:t>……………</a:t>
            </a:r>
            <a:r>
              <a:rPr lang="bg-BG" sz="4200" dirty="0"/>
              <a:t>.</a:t>
            </a:r>
            <a:endParaRPr lang="en-US" sz="4200" dirty="0"/>
          </a:p>
          <a:p>
            <a:r>
              <a:rPr lang="bg-BG" sz="4200" dirty="0"/>
              <a:t> </a:t>
            </a:r>
            <a:endParaRPr lang="en-US" sz="4200" dirty="0"/>
          </a:p>
          <a:p>
            <a:pPr lvl="0"/>
            <a:r>
              <a:rPr lang="en-US" sz="4200" b="1" dirty="0"/>
              <a:t>………</a:t>
            </a:r>
            <a:r>
              <a:rPr lang="bg-BG" sz="4200" dirty="0"/>
              <a:t>, ЕГН </a:t>
            </a:r>
            <a:r>
              <a:rPr lang="en-US" sz="4200" dirty="0"/>
              <a:t>…………………</a:t>
            </a:r>
            <a:r>
              <a:rPr lang="bg-BG" sz="4200" dirty="0"/>
              <a:t>, с л.к. №, </a:t>
            </a:r>
            <a:r>
              <a:rPr lang="en-US" sz="4200" dirty="0"/>
              <a:t>……………</a:t>
            </a:r>
            <a:r>
              <a:rPr lang="bg-BG" sz="4200" dirty="0"/>
              <a:t>г., издадена на </a:t>
            </a:r>
            <a:r>
              <a:rPr lang="en-US" sz="4200" dirty="0"/>
              <a:t>……………. </a:t>
            </a:r>
            <a:r>
              <a:rPr lang="bg-BG" sz="4200" dirty="0"/>
              <a:t>г. от МВР-</a:t>
            </a:r>
            <a:r>
              <a:rPr lang="en-US" sz="4200" dirty="0"/>
              <a:t>……….. </a:t>
            </a:r>
            <a:r>
              <a:rPr lang="bg-BG" sz="4200" dirty="0" smtClean="0"/>
              <a:t>валидна </a:t>
            </a:r>
            <a:r>
              <a:rPr lang="bg-BG" sz="4200" dirty="0"/>
              <a:t>до </a:t>
            </a:r>
            <a:r>
              <a:rPr lang="en-US" sz="4200" dirty="0" smtClean="0"/>
              <a:t>………</a:t>
            </a:r>
            <a:r>
              <a:rPr lang="bg-BG" sz="4200" dirty="0" smtClean="0"/>
              <a:t>г</a:t>
            </a:r>
            <a:r>
              <a:rPr lang="en-US" sz="4200" dirty="0" smtClean="0"/>
              <a:t>.</a:t>
            </a:r>
            <a:r>
              <a:rPr lang="bg-BG" sz="4200" dirty="0"/>
              <a:t>, с адрес: </a:t>
            </a:r>
            <a:r>
              <a:rPr lang="en-US" sz="4200" dirty="0"/>
              <a:t>…………………..</a:t>
            </a:r>
            <a:r>
              <a:rPr lang="bg-BG" sz="4200" dirty="0" smtClean="0"/>
              <a:t>,   </a:t>
            </a:r>
            <a:endParaRPr lang="en-US" sz="4200" dirty="0"/>
          </a:p>
          <a:p>
            <a:r>
              <a:rPr lang="bg-BG" sz="4200" dirty="0"/>
              <a:t> </a:t>
            </a:r>
            <a:endParaRPr lang="en-US" sz="4200" dirty="0"/>
          </a:p>
          <a:p>
            <a:r>
              <a:rPr lang="bg-BG" sz="4200" dirty="0"/>
              <a:t>наричани заедно по-долу „</a:t>
            </a:r>
            <a:r>
              <a:rPr lang="bg-BG" sz="4200" b="1" dirty="0" err="1"/>
              <a:t>Съдружниците</a:t>
            </a:r>
            <a:r>
              <a:rPr lang="bg-BG" sz="4200" b="1" dirty="0"/>
              <a:t>”</a:t>
            </a:r>
            <a:r>
              <a:rPr lang="bg-BG" sz="4200" dirty="0"/>
              <a:t>, които взеха следните решения:</a:t>
            </a:r>
            <a:endParaRPr lang="en-US" sz="4200" dirty="0"/>
          </a:p>
          <a:p>
            <a:r>
              <a:rPr lang="bg-BG" sz="4200" dirty="0"/>
              <a:t> </a:t>
            </a:r>
            <a:endParaRPr lang="en-US" sz="4200" dirty="0"/>
          </a:p>
          <a:p>
            <a:r>
              <a:rPr lang="bg-BG" sz="4200" i="1" dirty="0" err="1"/>
              <a:t>Съдружниците</a:t>
            </a:r>
            <a:r>
              <a:rPr lang="bg-BG" sz="4200" i="1" dirty="0"/>
              <a:t> решиха днешното  учредително събрание да бъде проведено при следния дневен ред:</a:t>
            </a:r>
            <a:endParaRPr lang="en-US" sz="4200" dirty="0"/>
          </a:p>
          <a:p>
            <a:r>
              <a:rPr lang="bg-BG" sz="4200" dirty="0"/>
              <a:t> </a:t>
            </a:r>
            <a:endParaRPr lang="en-US" sz="4200" dirty="0"/>
          </a:p>
          <a:p>
            <a:r>
              <a:rPr lang="bg-BG" sz="4200" dirty="0"/>
              <a:t>1. Учредяване на </a:t>
            </a:r>
            <a:r>
              <a:rPr lang="en-US" sz="4200" b="1" dirty="0"/>
              <a:t>„……………….“ </a:t>
            </a:r>
            <a:r>
              <a:rPr lang="bg-BG" sz="4200" b="1" dirty="0"/>
              <a:t>ООД;</a:t>
            </a:r>
            <a:endParaRPr lang="en-US" sz="4200" dirty="0"/>
          </a:p>
          <a:p>
            <a:r>
              <a:rPr lang="bg-BG" sz="4200" dirty="0"/>
              <a:t>2. Приемане на дружествения договор;</a:t>
            </a:r>
            <a:endParaRPr lang="en-US" sz="4200" dirty="0"/>
          </a:p>
          <a:p>
            <a:r>
              <a:rPr lang="bg-BG" sz="4200" dirty="0"/>
              <a:t>3. Назначаване на управител/управители;</a:t>
            </a:r>
            <a:endParaRPr lang="en-US" sz="4200" dirty="0"/>
          </a:p>
          <a:p>
            <a:r>
              <a:rPr lang="bg-BG" sz="4200" dirty="0"/>
              <a:t>4. Разни</a:t>
            </a:r>
            <a:endParaRPr lang="en-US" sz="4200" dirty="0"/>
          </a:p>
          <a:p>
            <a:r>
              <a:rPr lang="bg-BG" sz="4200" dirty="0"/>
              <a:t> </a:t>
            </a:r>
            <a:endParaRPr lang="en-US" sz="4200" dirty="0"/>
          </a:p>
          <a:p>
            <a:r>
              <a:rPr lang="bg-BG" sz="4200" dirty="0"/>
              <a:t>Предложеният дневен ред беше подложен на гласуване:</a:t>
            </a:r>
            <a:endParaRPr lang="en-US" sz="4200" dirty="0"/>
          </a:p>
          <a:p>
            <a:r>
              <a:rPr lang="bg-BG" sz="4200" i="1" dirty="0"/>
              <a:t> </a:t>
            </a:r>
            <a:endParaRPr lang="en-US" sz="4200" dirty="0"/>
          </a:p>
          <a:p>
            <a:r>
              <a:rPr lang="bg-BG" sz="4200" i="1" dirty="0"/>
              <a:t>Общ брой на гласувалите съдружници, представени на учредителното събрание:</a:t>
            </a:r>
            <a:r>
              <a:rPr lang="bg-BG" sz="4200" dirty="0"/>
              <a:t> </a:t>
            </a:r>
            <a:r>
              <a:rPr lang="bg-BG" sz="4200" i="1" dirty="0"/>
              <a:t>2</a:t>
            </a:r>
            <a:r>
              <a:rPr lang="bg-BG" sz="4200" dirty="0"/>
              <a:t>;</a:t>
            </a:r>
            <a:endParaRPr lang="en-US" sz="4200" dirty="0"/>
          </a:p>
          <a:p>
            <a:r>
              <a:rPr lang="bg-BG" sz="4200" dirty="0"/>
              <a:t> </a:t>
            </a:r>
            <a:endParaRPr lang="en-US" sz="4200" dirty="0"/>
          </a:p>
          <a:p>
            <a:r>
              <a:rPr lang="bg-BG" sz="4200" i="1" dirty="0"/>
              <a:t>Гласували за:</a:t>
            </a:r>
            <a:r>
              <a:rPr lang="bg-BG" sz="4200" dirty="0"/>
              <a:t> 2;</a:t>
            </a:r>
            <a:endParaRPr lang="en-US" sz="4200" dirty="0"/>
          </a:p>
          <a:p>
            <a:r>
              <a:rPr lang="bg-BG" sz="4200" i="1" dirty="0"/>
              <a:t>Гласували против:</a:t>
            </a:r>
            <a:r>
              <a:rPr lang="bg-BG" sz="4200" dirty="0"/>
              <a:t> 0;</a:t>
            </a:r>
            <a:endParaRPr lang="en-US" sz="4200" dirty="0"/>
          </a:p>
          <a:p>
            <a:r>
              <a:rPr lang="bg-BG" sz="4200" i="1" dirty="0"/>
              <a:t>Въздържали се:</a:t>
            </a:r>
            <a:r>
              <a:rPr lang="bg-BG" sz="4200" dirty="0"/>
              <a:t> 0.</a:t>
            </a:r>
            <a:endParaRPr lang="en-US" sz="4200" dirty="0"/>
          </a:p>
          <a:p>
            <a:pPr marL="109728" indent="0">
              <a:buNone/>
            </a:pPr>
            <a:endParaRPr lang="en-US" dirty="0"/>
          </a:p>
        </p:txBody>
      </p:sp>
      <p:sp>
        <p:nvSpPr>
          <p:cNvPr id="3" name="Заглавие 2"/>
          <p:cNvSpPr>
            <a:spLocks noGrp="1"/>
          </p:cNvSpPr>
          <p:nvPr>
            <p:ph type="title"/>
          </p:nvPr>
        </p:nvSpPr>
        <p:spPr>
          <a:xfrm>
            <a:off x="437162" y="188640"/>
            <a:ext cx="8229600" cy="1143000"/>
          </a:xfrm>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1650898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323528" y="1196752"/>
            <a:ext cx="8229600" cy="4525963"/>
          </a:xfrm>
        </p:spPr>
        <p:txBody>
          <a:bodyPr>
            <a:noAutofit/>
          </a:bodyPr>
          <a:lstStyle/>
          <a:p>
            <a:r>
              <a:rPr lang="bg-BG" sz="1050" b="1" dirty="0"/>
              <a:t>Р Е Ш Е Н И Я :</a:t>
            </a:r>
            <a:endParaRPr lang="en-US" sz="1050" dirty="0"/>
          </a:p>
          <a:p>
            <a:r>
              <a:rPr lang="bg-BG" sz="1050" b="1" dirty="0"/>
              <a:t>По точка </a:t>
            </a:r>
            <a:r>
              <a:rPr lang="bg-BG" sz="1050" b="1" dirty="0" smtClean="0"/>
              <a:t>1</a:t>
            </a:r>
            <a:endParaRPr lang="en-US" sz="1050" dirty="0"/>
          </a:p>
          <a:p>
            <a:r>
              <a:rPr lang="bg-BG" sz="1050" dirty="0" err="1"/>
              <a:t>Съдружниците</a:t>
            </a:r>
            <a:r>
              <a:rPr lang="bg-BG" sz="1050" dirty="0"/>
              <a:t> учредяват дружество с ограничена отговорност </a:t>
            </a:r>
            <a:r>
              <a:rPr lang="en-US" sz="1050" b="1" dirty="0"/>
              <a:t>„……………“ ООД</a:t>
            </a:r>
            <a:r>
              <a:rPr lang="bg-BG" sz="1050" b="1" dirty="0"/>
              <a:t>,</a:t>
            </a:r>
            <a:r>
              <a:rPr lang="bg-BG" sz="1050" dirty="0"/>
              <a:t> със седалище и адрес на управление: </a:t>
            </a:r>
            <a:r>
              <a:rPr lang="en-US" sz="1050" dirty="0"/>
              <a:t>……………….</a:t>
            </a:r>
            <a:r>
              <a:rPr lang="bg-BG" sz="1050" dirty="0"/>
              <a:t>. </a:t>
            </a:r>
            <a:endParaRPr lang="en-US" sz="1050" dirty="0"/>
          </a:p>
          <a:p>
            <a:r>
              <a:rPr lang="bg-BG" sz="1050" b="1" dirty="0"/>
              <a:t>Предметът на дейност</a:t>
            </a:r>
            <a:r>
              <a:rPr lang="bg-BG" sz="1050" dirty="0"/>
              <a:t> на дружеството ще бъде: ПОДДРЪЖКА И ОБНОВЯВАНЕ НА УЕБСАЙТОВЕ И СИСТЕМИ</a:t>
            </a:r>
            <a:r>
              <a:rPr lang="en-US" sz="1050" dirty="0"/>
              <a:t>, </a:t>
            </a:r>
            <a:r>
              <a:rPr lang="bg-BG" sz="1050" dirty="0"/>
              <a:t>ИЗГРАЖДАНЕ НА ЕЛЕКТРОННИ ПЛАТФОРМИ, TЪPГOBCKO ПPEДCTABИTEЛCTBO И ПOCPEДHИЧECTBO, ЕЛЕКТРОННА ТЪРГОВИЯ, OБPAЗOBATEЛHИ KУPCOBE, TЪPГOBИЯ B CTPAHATA И ЧУЖБИHA, TЪPГOBИЯ HA EДPO И ДPEБHO, TЪPГOBИЯ C ПPOMИШЛEHИ И HEПPOMИШЛEHИ CTOKИ, ИMПOPT И EKCПOPT, TPAHCПOPTHA ДEЙHOCT, ПPEBOЗHИ, CПEДИЦИOHHИ, KOMИCИOHHИ И CKЛAДOBИ CДEЛKИ, PEKЛAMHИ, ИHФOPMAЦИOHHИ, ПPOГPAMHИ УCЛУГИ, KOHCУЛTAHTCKA ДEЙHOCT, OPГAHИЗИPAHE HA MAPKETИHГOBИ ПPOУЧBAHИЯ И ИЗBЪPШBAHE HA TЪPГOBCKИ CДEЛKИ, ИЗРАБОТКА, TУPИЗЬM, CПOPTHИ ДEЙHOCTИ, ПPEBOДИ И ЛEГAЛИЗAЦИЯ HA ДOKУMEHTИ, ИЗBЪPШBAHE HA BCЯKAKBA ДEЙHOCT И УCЛУГИ, ЗA KOИTO CE ИЗИCKBA ЛИЦEHЗ (CЛEД ИЗДABAHE HA CЬOTBETHИЯ ЛИЦEHЗ), ИЗBЪPШBAHE HA BCЯKAKЪB BИД ДEЙHOCT И УCЛУГИ, НЕЗАБРАНЕНИ OT ДEЙCТВАЩОТО B PEПУБЛИKA БЪЛГAPИЯ ЗAKOHOДATEЛCTBO.</a:t>
            </a:r>
            <a:endParaRPr lang="en-US" sz="1050" dirty="0"/>
          </a:p>
          <a:p>
            <a:pPr marL="109728" indent="0">
              <a:buNone/>
            </a:pPr>
            <a:r>
              <a:rPr lang="bg-BG" sz="1050" dirty="0"/>
              <a:t> </a:t>
            </a:r>
            <a:endParaRPr lang="en-US" sz="1050" dirty="0"/>
          </a:p>
          <a:p>
            <a:r>
              <a:rPr lang="bg-BG" sz="1050" dirty="0"/>
              <a:t>Дружеството се учредява </a:t>
            </a:r>
            <a:r>
              <a:rPr lang="bg-BG" sz="1050" b="1" dirty="0"/>
              <a:t>за неограничен срок</a:t>
            </a:r>
            <a:r>
              <a:rPr lang="bg-BG" sz="1050" b="1" dirty="0" smtClean="0"/>
              <a:t>.</a:t>
            </a:r>
            <a:endParaRPr lang="en-US" sz="1050" dirty="0"/>
          </a:p>
          <a:p>
            <a:r>
              <a:rPr lang="bg-BG" sz="1050" dirty="0"/>
              <a:t>Капиталът на Дружеството е в размер на </a:t>
            </a:r>
            <a:r>
              <a:rPr lang="en-US" sz="1050" dirty="0"/>
              <a:t>100 (</a:t>
            </a:r>
            <a:r>
              <a:rPr lang="en-US" sz="1050" dirty="0" err="1"/>
              <a:t>сто</a:t>
            </a:r>
            <a:r>
              <a:rPr lang="en-US" sz="1050" dirty="0"/>
              <a:t>) </a:t>
            </a:r>
            <a:r>
              <a:rPr lang="en-US" sz="1050" dirty="0" err="1"/>
              <a:t>лева</a:t>
            </a:r>
            <a:r>
              <a:rPr lang="en-US" sz="1050" dirty="0"/>
              <a:t>, </a:t>
            </a:r>
            <a:r>
              <a:rPr lang="en-US" sz="1050" dirty="0" err="1"/>
              <a:t>разпределен</a:t>
            </a:r>
            <a:r>
              <a:rPr lang="en-US" sz="1050" dirty="0"/>
              <a:t> в 100 (</a:t>
            </a:r>
            <a:r>
              <a:rPr lang="en-US" sz="1050" dirty="0" err="1"/>
              <a:t>сто</a:t>
            </a:r>
            <a:r>
              <a:rPr lang="en-US" sz="1050" dirty="0"/>
              <a:t>) </a:t>
            </a:r>
            <a:r>
              <a:rPr lang="en-US" sz="1050" dirty="0" err="1"/>
              <a:t>равни</a:t>
            </a:r>
            <a:r>
              <a:rPr lang="en-US" sz="1050" dirty="0"/>
              <a:t> </a:t>
            </a:r>
            <a:r>
              <a:rPr lang="en-US" sz="1050" dirty="0" err="1"/>
              <a:t>дяла</a:t>
            </a:r>
            <a:r>
              <a:rPr lang="en-US" sz="1050" dirty="0"/>
              <a:t> по 1 (</a:t>
            </a:r>
            <a:r>
              <a:rPr lang="en-US" sz="1050" dirty="0" err="1"/>
              <a:t>един</a:t>
            </a:r>
            <a:r>
              <a:rPr lang="en-US" sz="1050" dirty="0"/>
              <a:t>) </a:t>
            </a:r>
            <a:r>
              <a:rPr lang="en-US" sz="1050" dirty="0" err="1"/>
              <a:t>лев</a:t>
            </a:r>
            <a:r>
              <a:rPr lang="en-US" sz="1050" dirty="0"/>
              <a:t> </a:t>
            </a:r>
            <a:r>
              <a:rPr lang="en-US" sz="1050" dirty="0" err="1"/>
              <a:t>всеки</a:t>
            </a:r>
            <a:r>
              <a:rPr lang="bg-BG" sz="1050" dirty="0" smtClean="0"/>
              <a:t>.</a:t>
            </a:r>
            <a:endParaRPr lang="en-US" sz="1050" dirty="0"/>
          </a:p>
          <a:p>
            <a:endParaRPr lang="en-US" sz="1050" dirty="0"/>
          </a:p>
          <a:p>
            <a:r>
              <a:rPr lang="bg-BG" sz="1050" dirty="0"/>
              <a:t>Капиталът ще бъде изцяло внесен при подаване на заявлението за регистрация на Дружеството в Търговския регистър</a:t>
            </a:r>
            <a:r>
              <a:rPr lang="bg-BG" sz="1050" dirty="0" smtClean="0"/>
              <a:t>.</a:t>
            </a:r>
            <a:endParaRPr lang="en-US" sz="1050" dirty="0"/>
          </a:p>
          <a:p>
            <a:r>
              <a:rPr lang="bg-BG" sz="1050" dirty="0"/>
              <a:t>Дяловете от капитала на дружеството се поемат от съдружниците, както следва:</a:t>
            </a:r>
            <a:endParaRPr lang="en-US" sz="1050" dirty="0"/>
          </a:p>
          <a:p>
            <a:endParaRPr lang="en-US" sz="1050" dirty="0"/>
          </a:p>
          <a:p>
            <a:pPr lvl="0"/>
            <a:r>
              <a:rPr lang="en-US" sz="1050" b="1" dirty="0"/>
              <a:t>…………..</a:t>
            </a:r>
            <a:r>
              <a:rPr lang="bg-BG" sz="1050" dirty="0"/>
              <a:t>, ЕГН </a:t>
            </a:r>
            <a:r>
              <a:rPr lang="en-US" sz="1050" dirty="0"/>
              <a:t>………………</a:t>
            </a:r>
            <a:r>
              <a:rPr lang="bg-BG" sz="1050" dirty="0"/>
              <a:t> - 50 дяла с номинална стойност от 1 (един) лев всеки, или 50 лева.</a:t>
            </a:r>
            <a:endParaRPr lang="en-US" sz="1050" dirty="0"/>
          </a:p>
          <a:p>
            <a:pPr lvl="0"/>
            <a:r>
              <a:rPr lang="en-US" sz="1050" b="1" dirty="0"/>
              <a:t>……………</a:t>
            </a:r>
            <a:r>
              <a:rPr lang="bg-BG" sz="1050" dirty="0"/>
              <a:t>, ЕГН </a:t>
            </a:r>
            <a:r>
              <a:rPr lang="en-US" sz="1050" dirty="0"/>
              <a:t>………….</a:t>
            </a:r>
            <a:r>
              <a:rPr lang="bg-BG" sz="1050" dirty="0"/>
              <a:t> - 50 дяла с номинална стойност от 1 (един) лев всеки, или 50 лева</a:t>
            </a:r>
            <a:r>
              <a:rPr lang="bg-BG" sz="1050" dirty="0" smtClean="0"/>
              <a:t>.</a:t>
            </a:r>
            <a:endParaRPr lang="en-US" sz="1050" dirty="0"/>
          </a:p>
          <a:p>
            <a:r>
              <a:rPr lang="bg-BG" sz="1050" i="1" dirty="0"/>
              <a:t>Общ брой на гласувалите съдружници, представени на учредителното събрание: 2</a:t>
            </a:r>
            <a:r>
              <a:rPr lang="bg-BG" sz="1050" dirty="0"/>
              <a:t>;</a:t>
            </a:r>
            <a:endParaRPr lang="en-US" sz="1050" dirty="0"/>
          </a:p>
          <a:p>
            <a:r>
              <a:rPr lang="bg-BG" sz="1050" i="1" dirty="0"/>
              <a:t>Гласували за:2</a:t>
            </a:r>
            <a:r>
              <a:rPr lang="bg-BG" sz="1050" dirty="0"/>
              <a:t>;</a:t>
            </a:r>
            <a:endParaRPr lang="en-US" sz="1050" dirty="0"/>
          </a:p>
          <a:p>
            <a:r>
              <a:rPr lang="bg-BG" sz="1050" i="1" dirty="0"/>
              <a:t>Гласували против:</a:t>
            </a:r>
            <a:r>
              <a:rPr lang="bg-BG" sz="1050" dirty="0"/>
              <a:t> 0;</a:t>
            </a:r>
            <a:endParaRPr lang="en-US" sz="1050" dirty="0"/>
          </a:p>
          <a:p>
            <a:r>
              <a:rPr lang="bg-BG" sz="1050" i="1" dirty="0"/>
              <a:t>Въздържали се:</a:t>
            </a:r>
            <a:r>
              <a:rPr lang="bg-BG" sz="1050" dirty="0"/>
              <a:t> 0.</a:t>
            </a:r>
            <a:endParaRPr lang="en-US" sz="1050" dirty="0"/>
          </a:p>
          <a:p>
            <a:endParaRPr lang="en-US" sz="1050"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3962091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25000" lnSpcReduction="20000"/>
          </a:bodyPr>
          <a:lstStyle/>
          <a:p>
            <a:pPr marL="109728" indent="0">
              <a:buNone/>
            </a:pPr>
            <a:r>
              <a:rPr lang="bg-BG" dirty="0"/>
              <a:t> </a:t>
            </a:r>
            <a:endParaRPr lang="en-US" dirty="0"/>
          </a:p>
          <a:p>
            <a:r>
              <a:rPr lang="bg-BG" sz="4000" b="1" dirty="0"/>
              <a:t>По точка 2</a:t>
            </a:r>
            <a:endParaRPr lang="en-US" sz="4000" dirty="0"/>
          </a:p>
          <a:p>
            <a:endParaRPr lang="en-US" sz="4000" dirty="0"/>
          </a:p>
          <a:p>
            <a:r>
              <a:rPr lang="bg-BG" sz="4000" dirty="0" err="1"/>
              <a:t>Съдружниците</a:t>
            </a:r>
            <a:r>
              <a:rPr lang="bg-BG" sz="4000" dirty="0"/>
              <a:t> приемат текст на </a:t>
            </a:r>
            <a:r>
              <a:rPr lang="bg-BG" sz="4000" b="1" dirty="0"/>
              <a:t>Дружествен договор.</a:t>
            </a:r>
            <a:endParaRPr lang="en-US" sz="4000" dirty="0"/>
          </a:p>
          <a:p>
            <a:endParaRPr lang="en-US" sz="4000" dirty="0"/>
          </a:p>
          <a:p>
            <a:r>
              <a:rPr lang="bg-BG" sz="4000" i="1" dirty="0" smtClean="0"/>
              <a:t>Общ </a:t>
            </a:r>
            <a:r>
              <a:rPr lang="bg-BG" sz="4000" i="1" dirty="0"/>
              <a:t>брой на гласувалите съдружници, представени на учредителното събрание:2;</a:t>
            </a:r>
            <a:endParaRPr lang="en-US" sz="4000" dirty="0"/>
          </a:p>
          <a:p>
            <a:r>
              <a:rPr lang="bg-BG" sz="4000" i="1" dirty="0"/>
              <a:t>Гласували за: 2;</a:t>
            </a:r>
            <a:endParaRPr lang="en-US" sz="4000" dirty="0"/>
          </a:p>
          <a:p>
            <a:r>
              <a:rPr lang="bg-BG" sz="4000" i="1" dirty="0"/>
              <a:t>Гласували против:</a:t>
            </a:r>
            <a:r>
              <a:rPr lang="bg-BG" sz="4000" dirty="0"/>
              <a:t> 0;</a:t>
            </a:r>
            <a:endParaRPr lang="en-US" sz="4000" dirty="0"/>
          </a:p>
          <a:p>
            <a:r>
              <a:rPr lang="bg-BG" sz="4000" i="1" dirty="0"/>
              <a:t>Въздържали се:</a:t>
            </a:r>
            <a:r>
              <a:rPr lang="bg-BG" sz="4000" dirty="0"/>
              <a:t> 0.</a:t>
            </a:r>
            <a:endParaRPr lang="en-US" sz="4000" dirty="0"/>
          </a:p>
          <a:p>
            <a:endParaRPr lang="en-US" sz="4000" dirty="0"/>
          </a:p>
          <a:p>
            <a:r>
              <a:rPr lang="bg-BG" sz="4000" b="1" dirty="0"/>
              <a:t>По точка 3</a:t>
            </a:r>
            <a:endParaRPr lang="en-US" sz="4000" dirty="0"/>
          </a:p>
          <a:p>
            <a:endParaRPr lang="en-US" sz="4000" dirty="0"/>
          </a:p>
          <a:p>
            <a:r>
              <a:rPr lang="bg-BG" sz="4000" dirty="0"/>
              <a:t>   За Управител на дружеството се избира:</a:t>
            </a:r>
            <a:endParaRPr lang="en-US" sz="4000" dirty="0"/>
          </a:p>
          <a:p>
            <a:r>
              <a:rPr lang="en-US" sz="4000" b="1" dirty="0"/>
              <a:t>…………………</a:t>
            </a:r>
            <a:r>
              <a:rPr lang="bg-BG" sz="4000" dirty="0"/>
              <a:t>, ЕГН </a:t>
            </a:r>
            <a:r>
              <a:rPr lang="en-US" sz="4000" dirty="0"/>
              <a:t>………………</a:t>
            </a:r>
            <a:r>
              <a:rPr lang="bg-BG" sz="4000" dirty="0"/>
              <a:t>, с л.к. № </a:t>
            </a:r>
            <a:r>
              <a:rPr lang="en-US" sz="4000" dirty="0"/>
              <a:t>……………..</a:t>
            </a:r>
            <a:r>
              <a:rPr lang="bg-BG" sz="4000" dirty="0"/>
              <a:t>, издадена на </a:t>
            </a:r>
            <a:r>
              <a:rPr lang="en-US" sz="4000" dirty="0"/>
              <a:t>………….</a:t>
            </a:r>
            <a:r>
              <a:rPr lang="bg-BG" sz="4000" dirty="0"/>
              <a:t>г. от МВР-</a:t>
            </a:r>
            <a:r>
              <a:rPr lang="en-US" sz="4000" dirty="0"/>
              <a:t>…………..</a:t>
            </a:r>
            <a:r>
              <a:rPr lang="bg-BG" sz="4000" dirty="0"/>
              <a:t>, валидна до </a:t>
            </a:r>
            <a:r>
              <a:rPr lang="en-US" sz="4000" dirty="0"/>
              <a:t>…………</a:t>
            </a:r>
            <a:r>
              <a:rPr lang="bg-BG" sz="4000" dirty="0"/>
              <a:t>г., с адрес: </a:t>
            </a:r>
            <a:r>
              <a:rPr lang="en-US" sz="4000" dirty="0"/>
              <a:t>……………</a:t>
            </a:r>
            <a:r>
              <a:rPr lang="bg-BG" sz="4000" dirty="0"/>
              <a:t>,</a:t>
            </a:r>
            <a:endParaRPr lang="en-US" sz="4000" dirty="0"/>
          </a:p>
          <a:p>
            <a:r>
              <a:rPr lang="bg-BG" sz="4000" dirty="0"/>
              <a:t> </a:t>
            </a:r>
            <a:endParaRPr lang="en-US" sz="4000" dirty="0"/>
          </a:p>
          <a:p>
            <a:r>
              <a:rPr lang="bg-BG" sz="4000" i="1" dirty="0"/>
              <a:t>Общ брой на гласувалите съдружници, представени на учредителното събрание: 2;</a:t>
            </a:r>
            <a:endParaRPr lang="en-US" sz="4000" dirty="0"/>
          </a:p>
          <a:p>
            <a:r>
              <a:rPr lang="bg-BG" sz="4000" i="1" dirty="0"/>
              <a:t>Гласували за: 2;</a:t>
            </a:r>
            <a:endParaRPr lang="en-US" sz="4000" dirty="0"/>
          </a:p>
          <a:p>
            <a:r>
              <a:rPr lang="bg-BG" sz="4000" i="1" dirty="0"/>
              <a:t>Гласували против:</a:t>
            </a:r>
            <a:r>
              <a:rPr lang="bg-BG" sz="4000" dirty="0"/>
              <a:t> 0;</a:t>
            </a:r>
            <a:endParaRPr lang="en-US" sz="4000" dirty="0"/>
          </a:p>
          <a:p>
            <a:r>
              <a:rPr lang="bg-BG" sz="4000" i="1" dirty="0"/>
              <a:t>Въздържали се:</a:t>
            </a:r>
            <a:r>
              <a:rPr lang="bg-BG" sz="4000" dirty="0"/>
              <a:t> 0.</a:t>
            </a:r>
            <a:endParaRPr lang="en-US" sz="4000" dirty="0"/>
          </a:p>
          <a:p>
            <a:endParaRPr lang="en-US" sz="4000" dirty="0"/>
          </a:p>
          <a:p>
            <a:endParaRPr lang="en-US" sz="4000" dirty="0"/>
          </a:p>
          <a:p>
            <a:r>
              <a:rPr lang="bg-BG" sz="4000" b="1" dirty="0"/>
              <a:t>По точка 4</a:t>
            </a:r>
            <a:endParaRPr lang="en-US" sz="4000" dirty="0"/>
          </a:p>
          <a:p>
            <a:endParaRPr lang="en-US" sz="4000" dirty="0"/>
          </a:p>
          <a:p>
            <a:r>
              <a:rPr lang="bg-BG" sz="4000" dirty="0"/>
              <a:t>По точка 4 от дневния ред не бяха направени предложения за гласуване или други изказвания.</a:t>
            </a:r>
            <a:endParaRPr lang="en-US" sz="4000" dirty="0"/>
          </a:p>
          <a:p>
            <a:pPr marL="109728" indent="0">
              <a:buNone/>
            </a:pPr>
            <a:r>
              <a:rPr lang="bg-BG" sz="4000" dirty="0"/>
              <a:t> </a:t>
            </a:r>
            <a:endParaRPr lang="en-US" sz="4000" dirty="0"/>
          </a:p>
          <a:p>
            <a:r>
              <a:rPr lang="bg-BG" sz="4000" dirty="0"/>
              <a:t>Учредителите упълномощават Управителя </a:t>
            </a:r>
            <a:r>
              <a:rPr lang="en-US" sz="4000" b="1" dirty="0"/>
              <a:t>…………</a:t>
            </a:r>
            <a:r>
              <a:rPr lang="bg-BG" sz="4000" dirty="0"/>
              <a:t>, ЕГН </a:t>
            </a:r>
            <a:r>
              <a:rPr lang="en-US" sz="4000" dirty="0"/>
              <a:t>………………</a:t>
            </a:r>
            <a:r>
              <a:rPr lang="bg-BG" sz="4000" dirty="0"/>
              <a:t> да внесе по </a:t>
            </a:r>
            <a:r>
              <a:rPr lang="bg-BG" sz="4000" dirty="0" err="1"/>
              <a:t>набирателна</a:t>
            </a:r>
            <a:r>
              <a:rPr lang="bg-BG" sz="4000" dirty="0"/>
              <a:t> сметка капитала на дружеството в размер на </a:t>
            </a:r>
            <a:r>
              <a:rPr lang="en-US" sz="4000" dirty="0"/>
              <a:t>100</a:t>
            </a:r>
            <a:r>
              <a:rPr lang="bg-BG" sz="4000" dirty="0"/>
              <a:t> лева и да получи Удостоверение за внесения капитал на дружеството. Независимо от горното, </a:t>
            </a:r>
            <a:r>
              <a:rPr lang="bg-BG" sz="4000" dirty="0" err="1"/>
              <a:t>Съдружниците</a:t>
            </a:r>
            <a:r>
              <a:rPr lang="bg-BG" sz="4000" dirty="0"/>
              <a:t> могат по своя преценка да решат да преведат своите вноски директно по банковата сметка на Дружеството. </a:t>
            </a:r>
            <a:endParaRPr lang="en-US" sz="4000" dirty="0"/>
          </a:p>
          <a:p>
            <a:endParaRPr lang="en-US" sz="4000" dirty="0"/>
          </a:p>
          <a:p>
            <a:r>
              <a:rPr lang="bg-BG" sz="4000" b="1" dirty="0"/>
              <a:t>Поради изчерпване на дневния ред, учредителното събрание бе закрито.</a:t>
            </a:r>
            <a:endParaRPr lang="en-US" sz="4000" dirty="0"/>
          </a:p>
          <a:p>
            <a:pPr marL="109728" indent="0">
              <a:buNone/>
            </a:pPr>
            <a:r>
              <a:rPr lang="bg-BG" sz="4000" b="1" dirty="0"/>
              <a:t> </a:t>
            </a:r>
            <a:endParaRPr lang="en-US" sz="4000" dirty="0"/>
          </a:p>
          <a:p>
            <a:endParaRPr lang="en-US" sz="4000" dirty="0"/>
          </a:p>
          <a:p>
            <a:r>
              <a:rPr lang="bg-BG" sz="4000" b="1" dirty="0"/>
              <a:t>СЪДРУЖНИЦИ/</a:t>
            </a:r>
            <a:r>
              <a:rPr lang="en-US" sz="4000" b="1" dirty="0"/>
              <a:t>SHAREHOLDERS</a:t>
            </a:r>
            <a:endParaRPr lang="en-US" sz="4000" dirty="0"/>
          </a:p>
          <a:p>
            <a:pPr marL="109728" indent="0">
              <a:buNone/>
            </a:pPr>
            <a:r>
              <a:rPr lang="bg-BG" sz="4000" dirty="0"/>
              <a:t> </a:t>
            </a:r>
            <a:endParaRPr lang="en-US" sz="4000" dirty="0"/>
          </a:p>
          <a:p>
            <a:endParaRPr lang="en-US" sz="4000" dirty="0"/>
          </a:p>
          <a:p>
            <a:r>
              <a:rPr lang="bg-BG" sz="4000" dirty="0"/>
              <a:t>______________________________</a:t>
            </a:r>
            <a:endParaRPr lang="en-US" sz="4000" dirty="0"/>
          </a:p>
          <a:p>
            <a:r>
              <a:rPr lang="en-US" sz="4000" dirty="0"/>
              <a:t>………………….</a:t>
            </a:r>
          </a:p>
          <a:p>
            <a:endParaRPr lang="en-US" sz="4000" dirty="0"/>
          </a:p>
          <a:p>
            <a:r>
              <a:rPr lang="bg-BG" sz="4000" dirty="0"/>
              <a:t>_______________________________</a:t>
            </a:r>
            <a:endParaRPr lang="en-US" sz="4000" dirty="0"/>
          </a:p>
          <a:p>
            <a:r>
              <a:rPr lang="en-US" sz="4000" dirty="0"/>
              <a:t>…………………</a:t>
            </a:r>
          </a:p>
          <a:p>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solidFill>
                  <a:srgbClr val="464646"/>
                </a:solidFill>
              </a:rPr>
              <a:t>Документи за регистрация на </a:t>
            </a:r>
            <a:br>
              <a:rPr lang="bg-BG" sz="2400" dirty="0">
                <a:solidFill>
                  <a:srgbClr val="464646"/>
                </a:solidFill>
              </a:rPr>
            </a:br>
            <a:r>
              <a:rPr lang="bg-BG" sz="2400" dirty="0">
                <a:solidFill>
                  <a:srgbClr val="464646"/>
                </a:solidFill>
              </a:rPr>
              <a:t>ООД – Дружествен договор</a:t>
            </a:r>
            <a:endParaRPr lang="en-US" dirty="0"/>
          </a:p>
        </p:txBody>
      </p:sp>
    </p:spTree>
    <p:extLst>
      <p:ext uri="{BB962C8B-B14F-4D97-AF65-F5344CB8AC3E}">
        <p14:creationId xmlns:p14="http://schemas.microsoft.com/office/powerpoint/2010/main" val="2514837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568952" cy="4525963"/>
          </a:xfrm>
        </p:spPr>
        <p:txBody>
          <a:bodyPr>
            <a:noAutofit/>
          </a:bodyPr>
          <a:lstStyle/>
          <a:p>
            <a:r>
              <a:rPr lang="bg-BG" sz="1400" b="1" dirty="0"/>
              <a:t>VІ. ОРГАНИ НА ДРУЖЕСТВОТО. УПРАВЛЕНИЕ И </a:t>
            </a:r>
            <a:r>
              <a:rPr lang="bg-BG" sz="1400" b="1" dirty="0" smtClean="0"/>
              <a:t>ПРЕДСТАВИТЕЛСТВО</a:t>
            </a:r>
          </a:p>
          <a:p>
            <a:pPr marL="109728" indent="0" algn="just">
              <a:buNone/>
            </a:pPr>
            <a:endParaRPr lang="en-US" sz="1400" dirty="0"/>
          </a:p>
          <a:p>
            <a:pPr algn="just"/>
            <a:r>
              <a:rPr lang="bg-BG" sz="1400" b="1" dirty="0"/>
              <a:t>9. </a:t>
            </a:r>
            <a:r>
              <a:rPr lang="bg-BG" sz="1400" dirty="0"/>
              <a:t>Органите на управление на дружеството са: </a:t>
            </a:r>
            <a:endParaRPr lang="en-US" sz="1400" dirty="0"/>
          </a:p>
          <a:p>
            <a:pPr algn="just"/>
            <a:r>
              <a:rPr lang="bg-BG" sz="1400" dirty="0"/>
              <a:t>1. Едноличен собственик;</a:t>
            </a:r>
            <a:endParaRPr lang="en-US" sz="1400" dirty="0"/>
          </a:p>
          <a:p>
            <a:pPr algn="just"/>
            <a:r>
              <a:rPr lang="bg-BG" sz="1400" dirty="0"/>
              <a:t>2. Управител(и);</a:t>
            </a:r>
            <a:endParaRPr lang="en-US" sz="1400" dirty="0"/>
          </a:p>
          <a:p>
            <a:pPr algn="just"/>
            <a:endParaRPr lang="en-US" sz="1400" dirty="0"/>
          </a:p>
          <a:p>
            <a:pPr algn="just"/>
            <a:r>
              <a:rPr lang="bg-BG" sz="1400" b="1" dirty="0"/>
              <a:t>10.</a:t>
            </a:r>
            <a:r>
              <a:rPr lang="bg-BG" sz="1400" dirty="0"/>
              <a:t> (1). Едноличният собственик на капитала има право да:  </a:t>
            </a:r>
            <a:endParaRPr lang="en-US" sz="1400" dirty="0"/>
          </a:p>
          <a:p>
            <a:pPr lvl="0" algn="just"/>
            <a:r>
              <a:rPr lang="bg-BG" sz="1400" dirty="0"/>
              <a:t>Изменя и допълва Учредителния акт;</a:t>
            </a:r>
            <a:endParaRPr lang="en-US" sz="1400" dirty="0"/>
          </a:p>
          <a:p>
            <a:pPr lvl="0" algn="just"/>
            <a:r>
              <a:rPr lang="bg-BG" sz="1400" dirty="0"/>
              <a:t>Приема Съдружници и одобрява прехвърлянето на дялове на нови съдружници;</a:t>
            </a:r>
            <a:endParaRPr lang="en-US" sz="1400" dirty="0"/>
          </a:p>
          <a:p>
            <a:pPr lvl="0" algn="just"/>
            <a:r>
              <a:rPr lang="bg-BG" sz="1400" dirty="0"/>
              <a:t>Одобрява годишния отчет и баланса на Дружеството, разпределя печалбата и взема решение за нейното изплащане;</a:t>
            </a:r>
            <a:endParaRPr lang="en-US" sz="1400" dirty="0"/>
          </a:p>
          <a:p>
            <a:pPr lvl="0" algn="just"/>
            <a:r>
              <a:rPr lang="bg-BG" sz="1400" dirty="0"/>
              <a:t>Взема решение за намаляване или увеличаване на основния капитал;</a:t>
            </a:r>
            <a:endParaRPr lang="en-US" sz="1400" dirty="0"/>
          </a:p>
          <a:p>
            <a:pPr lvl="0" algn="just"/>
            <a:r>
              <a:rPr lang="bg-BG" sz="1400" dirty="0"/>
              <a:t>Назначава Управителя(-ите) на Дружеството, определя възнаграждението му и го/ги освобождава от отговорност;</a:t>
            </a:r>
            <a:endParaRPr lang="en-US" sz="1400" dirty="0"/>
          </a:p>
          <a:p>
            <a:pPr lvl="0" algn="just"/>
            <a:r>
              <a:rPr lang="bg-BG" sz="1400" dirty="0"/>
              <a:t>Взема решение за откриване и закриване на клонове и участие в други дружества;</a:t>
            </a:r>
            <a:endParaRPr lang="en-US" sz="1400" dirty="0"/>
          </a:p>
          <a:p>
            <a:pPr lvl="0" algn="just"/>
            <a:r>
              <a:rPr lang="bg-BG" sz="1400" dirty="0"/>
              <a:t>Взема решение за придобиване и отчуждаване на недвижими имоти и вещни права върху;</a:t>
            </a:r>
            <a:endParaRPr lang="en-US" sz="1400" dirty="0"/>
          </a:p>
          <a:p>
            <a:pPr lvl="0" algn="just"/>
            <a:r>
              <a:rPr lang="bg-BG" sz="1400" dirty="0"/>
              <a:t>Взема решение за предявяване на искове от името на Дружеството срещу управителя и за назначаване на представител за водене на производството;</a:t>
            </a:r>
            <a:endParaRPr lang="en-US" sz="1400" dirty="0"/>
          </a:p>
          <a:p>
            <a:pPr lvl="0" algn="just"/>
            <a:r>
              <a:rPr lang="bg-BG" sz="1400" dirty="0"/>
              <a:t>Взема решение за допълнителни парични вноски.</a:t>
            </a:r>
            <a:endParaRPr lang="en-US" sz="1400" dirty="0"/>
          </a:p>
          <a:p>
            <a:pPr algn="just"/>
            <a:r>
              <a:rPr lang="bg-BG" sz="1400" dirty="0"/>
              <a:t>(2) За взетите решения по ал. 1, т. 2, 4, 5 и 7 от настоящия член се съставя протокол без нотариално удостоверяване на подписите и съдържанието, извършени едновременно.</a:t>
            </a:r>
            <a:endParaRPr lang="en-US" sz="1400" dirty="0"/>
          </a:p>
          <a:p>
            <a:endParaRPr lang="en-US" sz="1400" dirty="0"/>
          </a:p>
        </p:txBody>
      </p:sp>
      <p:sp>
        <p:nvSpPr>
          <p:cNvPr id="3" name="Title 2"/>
          <p:cNvSpPr>
            <a:spLocks noGrp="1"/>
          </p:cNvSpPr>
          <p:nvPr>
            <p:ph type="title"/>
          </p:nvPr>
        </p:nvSpPr>
        <p:spPr>
          <a:xfrm>
            <a:off x="323528" y="116632"/>
            <a:ext cx="8229600" cy="1143000"/>
          </a:xfrm>
        </p:spPr>
        <p:txBody>
          <a:bodyPr>
            <a:normAutofit/>
          </a:bodyPr>
          <a:lstStyle/>
          <a:p>
            <a:r>
              <a:rPr lang="bg-BG" sz="2400" dirty="0"/>
              <a:t>Документи за регистрация на ЕООД – Учредителен акт</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845" y="1415920"/>
            <a:ext cx="1836724" cy="1354584"/>
          </a:xfrm>
          <a:prstGeom prst="rect">
            <a:avLst/>
          </a:prstGeom>
        </p:spPr>
      </p:pic>
    </p:spTree>
    <p:extLst>
      <p:ext uri="{BB962C8B-B14F-4D97-AF65-F5344CB8AC3E}">
        <p14:creationId xmlns:p14="http://schemas.microsoft.com/office/powerpoint/2010/main" val="2442969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57200" y="1844824"/>
            <a:ext cx="8229600" cy="4525963"/>
          </a:xfrm>
        </p:spPr>
        <p:txBody>
          <a:bodyPr>
            <a:normAutofit fontScale="47500" lnSpcReduction="20000"/>
          </a:bodyPr>
          <a:lstStyle/>
          <a:p>
            <a:r>
              <a:rPr lang="bg-BG" b="1" u="sng" dirty="0"/>
              <a:t>ОБРАЗЕЦ ОТ ПОДПИС – ДЕКЛАРАЦИЯ ЗА СЪГЛАСИЕ</a:t>
            </a:r>
            <a:endParaRPr lang="en-US" dirty="0"/>
          </a:p>
          <a:p>
            <a:r>
              <a:rPr lang="bg-BG" b="1" dirty="0"/>
              <a:t> </a:t>
            </a:r>
            <a:endParaRPr lang="en-US" dirty="0"/>
          </a:p>
          <a:p>
            <a:r>
              <a:rPr lang="bg-BG" dirty="0"/>
              <a:t>Долуподписаният</a:t>
            </a:r>
            <a:r>
              <a:rPr lang="ru-RU" dirty="0"/>
              <a:t>, </a:t>
            </a:r>
            <a:r>
              <a:rPr lang="en-US" b="1" dirty="0"/>
              <a:t>…………….</a:t>
            </a:r>
            <a:r>
              <a:rPr lang="bg-BG" dirty="0"/>
              <a:t>, ЕГН </a:t>
            </a:r>
            <a:r>
              <a:rPr lang="en-US" dirty="0"/>
              <a:t>……………….</a:t>
            </a:r>
            <a:r>
              <a:rPr lang="bg-BG" dirty="0"/>
              <a:t>, л.к. № </a:t>
            </a:r>
            <a:r>
              <a:rPr lang="en-US" dirty="0"/>
              <a:t>……………..</a:t>
            </a:r>
            <a:r>
              <a:rPr lang="bg-BG" dirty="0"/>
              <a:t>, издадена на </a:t>
            </a:r>
            <a:r>
              <a:rPr lang="en-US" dirty="0"/>
              <a:t>…………..</a:t>
            </a:r>
            <a:r>
              <a:rPr lang="bg-BG" dirty="0"/>
              <a:t>г. от МВР-</a:t>
            </a:r>
            <a:r>
              <a:rPr lang="en-US" dirty="0"/>
              <a:t>……………..</a:t>
            </a:r>
            <a:r>
              <a:rPr lang="bg-BG" dirty="0"/>
              <a:t>, </a:t>
            </a:r>
            <a:r>
              <a:rPr lang="en-US" dirty="0"/>
              <a:t>………………..</a:t>
            </a:r>
            <a:r>
              <a:rPr lang="bg-BG" dirty="0"/>
              <a:t>г., с адрес: </a:t>
            </a:r>
            <a:r>
              <a:rPr lang="en-US" dirty="0"/>
              <a:t>………………… </a:t>
            </a:r>
          </a:p>
          <a:p>
            <a:endParaRPr lang="en-US" dirty="0"/>
          </a:p>
          <a:p>
            <a:r>
              <a:rPr lang="bg-BG" b="1" dirty="0"/>
              <a:t>С НАСТОЯЩАТА ДЕКЛАРИРАМ,</a:t>
            </a:r>
            <a:endParaRPr lang="en-US" dirty="0"/>
          </a:p>
          <a:p>
            <a:r>
              <a:rPr lang="bg-BG" b="1" dirty="0"/>
              <a:t> </a:t>
            </a:r>
            <a:endParaRPr lang="en-US" dirty="0"/>
          </a:p>
          <a:p>
            <a:r>
              <a:rPr lang="bg-BG" dirty="0"/>
              <a:t>Че съм съгласен да бъда управител на търговско дружество </a:t>
            </a:r>
            <a:r>
              <a:rPr lang="en-US" b="1" dirty="0"/>
              <a:t>„…………….“ ООД</a:t>
            </a:r>
            <a:r>
              <a:rPr lang="ru-RU" b="1" dirty="0"/>
              <a:t> – в </a:t>
            </a:r>
            <a:r>
              <a:rPr lang="ru-RU" b="1" dirty="0" err="1"/>
              <a:t>процес</a:t>
            </a:r>
            <a:r>
              <a:rPr lang="ru-RU" b="1" dirty="0"/>
              <a:t> на регистрация</a:t>
            </a:r>
            <a:r>
              <a:rPr lang="ru-RU" dirty="0"/>
              <a:t>, със седалище и адрес на управление: </a:t>
            </a:r>
            <a:r>
              <a:rPr lang="en-US" dirty="0"/>
              <a:t>………………….</a:t>
            </a:r>
            <a:r>
              <a:rPr lang="bg-BG" dirty="0"/>
              <a:t> и като такъв декларирам, че под всички документи, отнасящи се до </a:t>
            </a:r>
            <a:r>
              <a:rPr lang="en-US" b="1" dirty="0"/>
              <a:t>„…………………“ ООД</a:t>
            </a:r>
            <a:r>
              <a:rPr lang="bg-BG" dirty="0"/>
              <a:t>, ще се подписвам по следния начин: </a:t>
            </a:r>
            <a:endParaRPr lang="en-US" dirty="0"/>
          </a:p>
          <a:p>
            <a:endParaRPr lang="en-US" dirty="0"/>
          </a:p>
          <a:p>
            <a:endParaRPr lang="en-US" dirty="0"/>
          </a:p>
          <a:p>
            <a:r>
              <a:rPr lang="bg-BG" dirty="0"/>
              <a:t>...............................................</a:t>
            </a:r>
            <a:endParaRPr lang="en-US" dirty="0"/>
          </a:p>
          <a:p>
            <a:endParaRPr lang="en-US" dirty="0"/>
          </a:p>
          <a:p>
            <a:r>
              <a:rPr lang="bg-BG" dirty="0"/>
              <a:t>което представлява </a:t>
            </a:r>
            <a:r>
              <a:rPr lang="bg-BG" b="1" dirty="0"/>
              <a:t>образец (</a:t>
            </a:r>
            <a:r>
              <a:rPr lang="bg-BG" b="1" dirty="0" err="1"/>
              <a:t>спесимен</a:t>
            </a:r>
            <a:r>
              <a:rPr lang="bg-BG" b="1" dirty="0"/>
              <a:t>)</a:t>
            </a:r>
            <a:r>
              <a:rPr lang="bg-BG" dirty="0"/>
              <a:t> от подписа ми.</a:t>
            </a:r>
            <a:endParaRPr lang="en-US" dirty="0"/>
          </a:p>
          <a:p>
            <a:endParaRPr lang="en-US" dirty="0"/>
          </a:p>
          <a:p>
            <a:endParaRPr lang="en-US" dirty="0"/>
          </a:p>
          <a:p>
            <a:endParaRPr lang="en-US" dirty="0"/>
          </a:p>
          <a:p>
            <a:r>
              <a:rPr lang="bg-BG" dirty="0"/>
              <a:t>Подпис:.............................................</a:t>
            </a:r>
            <a:endParaRPr lang="en-US" dirty="0"/>
          </a:p>
          <a:p>
            <a:endParaRPr lang="en-US" dirty="0"/>
          </a:p>
          <a:p>
            <a:r>
              <a:rPr lang="bg-BG" dirty="0"/>
              <a:t>/</a:t>
            </a:r>
            <a:r>
              <a:rPr lang="en-US" b="1" dirty="0"/>
              <a:t>……………………..</a:t>
            </a:r>
            <a:r>
              <a:rPr lang="bg-BG" dirty="0"/>
              <a:t> – </a:t>
            </a:r>
            <a:r>
              <a:rPr lang="bg-BG" b="1" dirty="0"/>
              <a:t>Управител</a:t>
            </a:r>
            <a:r>
              <a:rPr lang="bg-BG" dirty="0"/>
              <a:t>/</a:t>
            </a:r>
            <a:endParaRPr lang="en-US" dirty="0"/>
          </a:p>
          <a:p>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en-GB" sz="2400" dirty="0" smtClean="0"/>
              <a:t/>
            </a:r>
            <a:br>
              <a:rPr lang="en-GB" sz="2400" dirty="0" smtClean="0"/>
            </a:br>
            <a:r>
              <a:rPr lang="bg-BG" sz="2400" dirty="0" smtClean="0"/>
              <a:t>ООД </a:t>
            </a:r>
            <a:r>
              <a:rPr lang="bg-BG" sz="2400" dirty="0"/>
              <a:t>– </a:t>
            </a:r>
            <a:r>
              <a:rPr lang="bg-BG" sz="2400" dirty="0" smtClean="0"/>
              <a:t>Образец от подпис</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542024"/>
            <a:ext cx="1957760" cy="1302800"/>
          </a:xfrm>
          <a:prstGeom prst="rect">
            <a:avLst/>
          </a:prstGeom>
          <a:ln>
            <a:noFill/>
          </a:ln>
          <a:effectLst>
            <a:softEdge rad="112500"/>
          </a:effectLst>
        </p:spPr>
      </p:pic>
    </p:spTree>
    <p:extLst>
      <p:ext uri="{BB962C8B-B14F-4D97-AF65-F5344CB8AC3E}">
        <p14:creationId xmlns:p14="http://schemas.microsoft.com/office/powerpoint/2010/main" val="3795873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p:txBody>
          <a:bodyPr>
            <a:normAutofit fontScale="25000" lnSpcReduction="20000"/>
          </a:bodyPr>
          <a:lstStyle/>
          <a:p>
            <a:r>
              <a:rPr lang="bg-BG" sz="4400" b="1" dirty="0"/>
              <a:t>Д  Е  К  Л  А  Р  А  Ц  И  Я</a:t>
            </a:r>
            <a:endParaRPr lang="en-US" sz="4400" dirty="0"/>
          </a:p>
          <a:p>
            <a:endParaRPr lang="en-US" sz="4400" dirty="0"/>
          </a:p>
          <a:p>
            <a:r>
              <a:rPr lang="bg-BG" sz="4400" b="1" dirty="0"/>
              <a:t>по чл. 141, ал. 8 от Търговския закон</a:t>
            </a:r>
            <a:endParaRPr lang="en-US" sz="4400" dirty="0"/>
          </a:p>
          <a:p>
            <a:pPr marL="109728" indent="0">
              <a:buNone/>
            </a:pPr>
            <a:r>
              <a:rPr lang="bg-BG" sz="4400" b="1" dirty="0"/>
              <a:t> </a:t>
            </a:r>
            <a:endParaRPr lang="en-US" sz="4400" dirty="0"/>
          </a:p>
          <a:p>
            <a:pPr marL="109728" indent="0">
              <a:buNone/>
            </a:pPr>
            <a:r>
              <a:rPr lang="bg-BG" sz="4400" dirty="0"/>
              <a:t> </a:t>
            </a:r>
            <a:endParaRPr lang="en-US" sz="4400" dirty="0"/>
          </a:p>
          <a:p>
            <a:pPr lvl="0"/>
            <a:r>
              <a:rPr lang="bg-BG" sz="4400" dirty="0"/>
              <a:t>Долуподписаният</a:t>
            </a:r>
            <a:r>
              <a:rPr lang="ru-RU" sz="4400" dirty="0"/>
              <a:t>, </a:t>
            </a:r>
            <a:r>
              <a:rPr lang="en-US" sz="4400" b="1" dirty="0"/>
              <a:t>……………….</a:t>
            </a:r>
            <a:r>
              <a:rPr lang="bg-BG" sz="4400" dirty="0"/>
              <a:t>, ЕГН </a:t>
            </a:r>
            <a:r>
              <a:rPr lang="en-US" sz="4400" dirty="0"/>
              <a:t>………………..</a:t>
            </a:r>
            <a:r>
              <a:rPr lang="bg-BG" sz="4400" dirty="0"/>
              <a:t>, с л.к. № </a:t>
            </a:r>
            <a:r>
              <a:rPr lang="en-US" sz="4400" dirty="0"/>
              <a:t>………..</a:t>
            </a:r>
            <a:r>
              <a:rPr lang="bg-BG" sz="4400" dirty="0"/>
              <a:t>, издадена на </a:t>
            </a:r>
            <a:r>
              <a:rPr lang="en-US" sz="4400" dirty="0"/>
              <a:t>…………..</a:t>
            </a:r>
            <a:r>
              <a:rPr lang="bg-BG" sz="4400" dirty="0"/>
              <a:t>г. от МВР-</a:t>
            </a:r>
            <a:r>
              <a:rPr lang="en-US" sz="4400" dirty="0"/>
              <a:t>……………..</a:t>
            </a:r>
            <a:r>
              <a:rPr lang="bg-BG" sz="4400" dirty="0"/>
              <a:t>, валидна до </a:t>
            </a:r>
            <a:r>
              <a:rPr lang="en-US" sz="4400" dirty="0"/>
              <a:t>………………….</a:t>
            </a:r>
            <a:r>
              <a:rPr lang="bg-BG" sz="4400" dirty="0"/>
              <a:t>г., с адрес: </a:t>
            </a:r>
            <a:r>
              <a:rPr lang="en-US" sz="4400" dirty="0"/>
              <a:t>………………</a:t>
            </a:r>
            <a:r>
              <a:rPr lang="bg-BG" sz="4400" dirty="0"/>
              <a:t>, в качеството си на управител на </a:t>
            </a:r>
            <a:r>
              <a:rPr lang="en-US" sz="4400" b="1" dirty="0"/>
              <a:t>„……………..“ ООД</a:t>
            </a:r>
            <a:r>
              <a:rPr lang="bg-BG" sz="4400" b="1" dirty="0"/>
              <a:t> – в процес на регистрация</a:t>
            </a:r>
            <a:r>
              <a:rPr lang="bg-BG" sz="4400" dirty="0"/>
              <a:t>, със седалище и адрес на управление: </a:t>
            </a:r>
            <a:r>
              <a:rPr lang="en-US" sz="4400" dirty="0"/>
              <a:t>……………….</a:t>
            </a:r>
            <a:r>
              <a:rPr lang="bg-BG" sz="4400" dirty="0"/>
              <a:t>,</a:t>
            </a:r>
            <a:endParaRPr lang="en-US" sz="4400" dirty="0"/>
          </a:p>
          <a:p>
            <a:pPr marL="109728" indent="0">
              <a:buNone/>
            </a:pPr>
            <a:r>
              <a:rPr lang="bg-BG" sz="4400" b="1" dirty="0"/>
              <a:t> </a:t>
            </a:r>
            <a:endParaRPr lang="en-US" sz="4400" dirty="0"/>
          </a:p>
          <a:p>
            <a:r>
              <a:rPr lang="bg-BG" sz="4400" b="1" dirty="0"/>
              <a:t>ДЕКЛАРИРАМ, ЧЕ</a:t>
            </a:r>
            <a:r>
              <a:rPr lang="bg-BG" sz="4400" dirty="0"/>
              <a:t>:</a:t>
            </a:r>
            <a:endParaRPr lang="en-US" sz="4400" dirty="0"/>
          </a:p>
          <a:p>
            <a:r>
              <a:rPr lang="bg-BG" sz="4400" dirty="0"/>
              <a:t>1. </a:t>
            </a:r>
            <a:r>
              <a:rPr lang="ru-RU" sz="4400" dirty="0"/>
              <a:t>Не </a:t>
            </a:r>
            <a:r>
              <a:rPr lang="ru-RU" sz="4400" dirty="0" err="1"/>
              <a:t>съм</a:t>
            </a:r>
            <a:r>
              <a:rPr lang="ru-RU" sz="4400" dirty="0"/>
              <a:t> и </a:t>
            </a:r>
            <a:r>
              <a:rPr lang="ru-RU" sz="4400" dirty="0" err="1"/>
              <a:t>никога</a:t>
            </a:r>
            <a:r>
              <a:rPr lang="ru-RU" sz="4400" dirty="0"/>
              <a:t> не </a:t>
            </a:r>
            <a:r>
              <a:rPr lang="ru-RU" sz="4400" dirty="0" err="1"/>
              <a:t>съм</a:t>
            </a:r>
            <a:r>
              <a:rPr lang="ru-RU" sz="4400" dirty="0"/>
              <a:t> бил </a:t>
            </a:r>
            <a:r>
              <a:rPr lang="ru-RU" sz="4400" dirty="0" err="1"/>
              <a:t>обявяван</a:t>
            </a:r>
            <a:r>
              <a:rPr lang="ru-RU" sz="4400" dirty="0"/>
              <a:t> в </a:t>
            </a:r>
            <a:r>
              <a:rPr lang="ru-RU" sz="4400" dirty="0" err="1"/>
              <a:t>несъстоятелност</a:t>
            </a:r>
            <a:r>
              <a:rPr lang="ru-RU" sz="4400" dirty="0"/>
              <a:t>.</a:t>
            </a:r>
            <a:endParaRPr lang="en-US" sz="4400" dirty="0"/>
          </a:p>
          <a:p>
            <a:r>
              <a:rPr lang="ru-RU" sz="4400" dirty="0"/>
              <a:t> </a:t>
            </a:r>
            <a:endParaRPr lang="en-US" sz="4400" dirty="0"/>
          </a:p>
          <a:p>
            <a:r>
              <a:rPr lang="ru-RU" sz="4400" dirty="0"/>
              <a:t>2. Не </a:t>
            </a:r>
            <a:r>
              <a:rPr lang="ru-RU" sz="4400" dirty="0" err="1"/>
              <a:t>съм</a:t>
            </a:r>
            <a:r>
              <a:rPr lang="ru-RU" sz="4400" dirty="0"/>
              <a:t> и </a:t>
            </a:r>
            <a:r>
              <a:rPr lang="ru-RU" sz="4400" dirty="0" err="1"/>
              <a:t>никога</a:t>
            </a:r>
            <a:r>
              <a:rPr lang="ru-RU" sz="4400" dirty="0"/>
              <a:t> не </a:t>
            </a:r>
            <a:r>
              <a:rPr lang="ru-RU" sz="4400" dirty="0" err="1"/>
              <a:t>съм</a:t>
            </a:r>
            <a:r>
              <a:rPr lang="ru-RU" sz="4400" dirty="0"/>
              <a:t> бил </a:t>
            </a:r>
            <a:r>
              <a:rPr lang="ru-RU" sz="4400" dirty="0" err="1"/>
              <a:t>управител</a:t>
            </a:r>
            <a:r>
              <a:rPr lang="ru-RU" sz="4400" dirty="0"/>
              <a:t> или член на </a:t>
            </a:r>
            <a:r>
              <a:rPr lang="ru-RU" sz="4400" dirty="0" err="1"/>
              <a:t>управителен</a:t>
            </a:r>
            <a:r>
              <a:rPr lang="ru-RU" sz="4400" dirty="0"/>
              <a:t> или </a:t>
            </a:r>
            <a:r>
              <a:rPr lang="ru-RU" sz="4400" dirty="0" err="1"/>
              <a:t>контролен</a:t>
            </a:r>
            <a:r>
              <a:rPr lang="ru-RU" sz="4400" dirty="0"/>
              <a:t> орган на </a:t>
            </a:r>
            <a:r>
              <a:rPr lang="ru-RU" sz="4400" dirty="0" err="1"/>
              <a:t>Дружеството</a:t>
            </a:r>
            <a:r>
              <a:rPr lang="ru-RU" sz="4400" dirty="0"/>
              <a:t>, </a:t>
            </a:r>
            <a:r>
              <a:rPr lang="ru-RU" sz="4400" dirty="0" err="1"/>
              <a:t>което</a:t>
            </a:r>
            <a:r>
              <a:rPr lang="ru-RU" sz="4400" dirty="0"/>
              <a:t> да е било </a:t>
            </a:r>
            <a:r>
              <a:rPr lang="ru-RU" sz="4400" dirty="0" err="1"/>
              <a:t>прекратено</a:t>
            </a:r>
            <a:r>
              <a:rPr lang="ru-RU" sz="4400" dirty="0"/>
              <a:t> поради </a:t>
            </a:r>
            <a:r>
              <a:rPr lang="ru-RU" sz="4400" dirty="0" err="1"/>
              <a:t>несъстоятелност</a:t>
            </a:r>
            <a:r>
              <a:rPr lang="ru-RU" sz="4400" dirty="0"/>
              <a:t> </a:t>
            </a:r>
            <a:r>
              <a:rPr lang="ru-RU" sz="4400" dirty="0" err="1"/>
              <a:t>през</a:t>
            </a:r>
            <a:r>
              <a:rPr lang="ru-RU" sz="4400" dirty="0"/>
              <a:t> </a:t>
            </a:r>
            <a:r>
              <a:rPr lang="ru-RU" sz="4400" dirty="0" err="1"/>
              <a:t>последните</a:t>
            </a:r>
            <a:r>
              <a:rPr lang="ru-RU" sz="4400" dirty="0"/>
              <a:t> две </a:t>
            </a:r>
            <a:r>
              <a:rPr lang="ru-RU" sz="4400" dirty="0" err="1"/>
              <a:t>години</a:t>
            </a:r>
            <a:r>
              <a:rPr lang="ru-RU" sz="4400" dirty="0"/>
              <a:t>, </a:t>
            </a:r>
            <a:r>
              <a:rPr lang="ru-RU" sz="4400" dirty="0" err="1"/>
              <a:t>предхождащи</a:t>
            </a:r>
            <a:r>
              <a:rPr lang="ru-RU" sz="4400" dirty="0"/>
              <a:t> </a:t>
            </a:r>
            <a:r>
              <a:rPr lang="ru-RU" sz="4400" dirty="0" err="1"/>
              <a:t>датата</a:t>
            </a:r>
            <a:r>
              <a:rPr lang="ru-RU" sz="4400" dirty="0"/>
              <a:t> на </a:t>
            </a:r>
            <a:r>
              <a:rPr lang="ru-RU" sz="4400" dirty="0" err="1"/>
              <a:t>решението</a:t>
            </a:r>
            <a:r>
              <a:rPr lang="ru-RU" sz="4400" dirty="0"/>
              <a:t> за </a:t>
            </a:r>
            <a:r>
              <a:rPr lang="ru-RU" sz="4400" dirty="0" err="1"/>
              <a:t>обявяване</a:t>
            </a:r>
            <a:r>
              <a:rPr lang="ru-RU" sz="4400" dirty="0"/>
              <a:t> на </a:t>
            </a:r>
            <a:r>
              <a:rPr lang="ru-RU" sz="4400" dirty="0" err="1"/>
              <a:t>несъстоятелността</a:t>
            </a:r>
            <a:r>
              <a:rPr lang="ru-RU" sz="4400" dirty="0"/>
              <a:t>, на </a:t>
            </a:r>
            <a:r>
              <a:rPr lang="ru-RU" sz="4400" dirty="0" err="1"/>
              <a:t>което</a:t>
            </a:r>
            <a:r>
              <a:rPr lang="ru-RU" sz="4400" dirty="0"/>
              <a:t> да са </a:t>
            </a:r>
            <a:r>
              <a:rPr lang="ru-RU" sz="4400" dirty="0" err="1"/>
              <a:t>останали</a:t>
            </a:r>
            <a:r>
              <a:rPr lang="ru-RU" sz="4400" dirty="0"/>
              <a:t> </a:t>
            </a:r>
            <a:r>
              <a:rPr lang="ru-RU" sz="4400" dirty="0" err="1"/>
              <a:t>неудовлетворени</a:t>
            </a:r>
            <a:r>
              <a:rPr lang="ru-RU" sz="4400" dirty="0"/>
              <a:t> </a:t>
            </a:r>
            <a:r>
              <a:rPr lang="ru-RU" sz="4400" dirty="0" err="1"/>
              <a:t>кредитори</a:t>
            </a:r>
            <a:r>
              <a:rPr lang="ru-RU" sz="4400" dirty="0"/>
              <a:t>.</a:t>
            </a:r>
            <a:endParaRPr lang="en-US" sz="4400" dirty="0"/>
          </a:p>
          <a:p>
            <a:pPr marL="109728" indent="0">
              <a:buNone/>
            </a:pPr>
            <a:r>
              <a:rPr lang="ru-RU" sz="4400" dirty="0"/>
              <a:t> </a:t>
            </a:r>
            <a:endParaRPr lang="en-US" sz="4400" dirty="0"/>
          </a:p>
          <a:p>
            <a:r>
              <a:rPr lang="ru-RU" sz="4400" dirty="0"/>
              <a:t>3. Не </a:t>
            </a:r>
            <a:r>
              <a:rPr lang="ru-RU" sz="4400" dirty="0" err="1"/>
              <a:t>съм</a:t>
            </a:r>
            <a:r>
              <a:rPr lang="ru-RU" sz="4400" dirty="0"/>
              <a:t> лице, </a:t>
            </a:r>
            <a:r>
              <a:rPr lang="ru-RU" sz="4400" dirty="0" err="1"/>
              <a:t>което</a:t>
            </a:r>
            <a:r>
              <a:rPr lang="ru-RU" sz="4400" dirty="0"/>
              <a:t> е било </a:t>
            </a:r>
            <a:r>
              <a:rPr lang="ru-RU" sz="4400" dirty="0" err="1"/>
              <a:t>управител</a:t>
            </a:r>
            <a:r>
              <a:rPr lang="ru-RU" sz="4400" dirty="0"/>
              <a:t>, член на </a:t>
            </a:r>
            <a:r>
              <a:rPr lang="ru-RU" sz="4400" dirty="0" err="1"/>
              <a:t>управителен</a:t>
            </a:r>
            <a:r>
              <a:rPr lang="ru-RU" sz="4400" dirty="0"/>
              <a:t> или </a:t>
            </a:r>
            <a:r>
              <a:rPr lang="ru-RU" sz="4400" dirty="0" err="1"/>
              <a:t>контролен</a:t>
            </a:r>
            <a:r>
              <a:rPr lang="ru-RU" sz="4400" dirty="0"/>
              <a:t> орган на дружество, за </a:t>
            </a:r>
            <a:r>
              <a:rPr lang="ru-RU" sz="4400" dirty="0" err="1"/>
              <a:t>което</a:t>
            </a:r>
            <a:r>
              <a:rPr lang="ru-RU" sz="4400" dirty="0"/>
              <a:t> е било </a:t>
            </a:r>
            <a:r>
              <a:rPr lang="ru-RU" sz="4400" dirty="0" err="1"/>
              <a:t>установено</a:t>
            </a:r>
            <a:r>
              <a:rPr lang="ru-RU" sz="4400" dirty="0"/>
              <a:t> с </a:t>
            </a:r>
            <a:r>
              <a:rPr lang="ru-RU" sz="4400" dirty="0" err="1"/>
              <a:t>влязло</a:t>
            </a:r>
            <a:r>
              <a:rPr lang="ru-RU" sz="4400" dirty="0"/>
              <a:t> в сила </a:t>
            </a:r>
            <a:r>
              <a:rPr lang="ru-RU" sz="4400" dirty="0" err="1"/>
              <a:t>наказателно</a:t>
            </a:r>
            <a:r>
              <a:rPr lang="ru-RU" sz="4400" dirty="0"/>
              <a:t> постановление неизпълнение на </a:t>
            </a:r>
            <a:r>
              <a:rPr lang="ru-RU" sz="4400" dirty="0" err="1"/>
              <a:t>задължения</a:t>
            </a:r>
            <a:r>
              <a:rPr lang="ru-RU" sz="4400" dirty="0"/>
              <a:t> по </a:t>
            </a:r>
            <a:r>
              <a:rPr lang="ru-RU" sz="4400" dirty="0" err="1"/>
              <a:t>създаване</a:t>
            </a:r>
            <a:r>
              <a:rPr lang="ru-RU" sz="4400" dirty="0"/>
              <a:t> и </a:t>
            </a:r>
            <a:r>
              <a:rPr lang="ru-RU" sz="4400" dirty="0" err="1"/>
              <a:t>съхраняване</a:t>
            </a:r>
            <a:r>
              <a:rPr lang="ru-RU" sz="4400" dirty="0"/>
              <a:t> на </a:t>
            </a:r>
            <a:r>
              <a:rPr lang="ru-RU" sz="4400" dirty="0" err="1"/>
              <a:t>определените</a:t>
            </a:r>
            <a:r>
              <a:rPr lang="ru-RU" sz="4400" dirty="0"/>
              <a:t> му нива от запаси по Закона за запасите от </a:t>
            </a:r>
            <a:r>
              <a:rPr lang="ru-RU" sz="4400" dirty="0" err="1"/>
              <a:t>нефт</a:t>
            </a:r>
            <a:r>
              <a:rPr lang="ru-RU" sz="4400" dirty="0"/>
              <a:t> и </a:t>
            </a:r>
            <a:r>
              <a:rPr lang="ru-RU" sz="4400" dirty="0" err="1"/>
              <a:t>нефтопродукти</a:t>
            </a:r>
            <a:r>
              <a:rPr lang="ru-RU" sz="4400" dirty="0"/>
              <a:t>.</a:t>
            </a:r>
            <a:endParaRPr lang="en-US" sz="4400" dirty="0"/>
          </a:p>
          <a:p>
            <a:pPr marL="109728" indent="0">
              <a:buNone/>
            </a:pPr>
            <a:r>
              <a:rPr lang="ru-RU" sz="4400" dirty="0"/>
              <a:t> </a:t>
            </a:r>
            <a:endParaRPr lang="en-US" sz="4400" dirty="0"/>
          </a:p>
          <a:p>
            <a:r>
              <a:rPr lang="ru-RU" sz="4400" dirty="0"/>
              <a:t>Известна ми е </a:t>
            </a:r>
            <a:r>
              <a:rPr lang="ru-RU" sz="4400" dirty="0" err="1"/>
              <a:t>наказателната</a:t>
            </a:r>
            <a:r>
              <a:rPr lang="ru-RU" sz="4400" dirty="0"/>
              <a:t> </a:t>
            </a:r>
            <a:r>
              <a:rPr lang="ru-RU" sz="4400" dirty="0" err="1"/>
              <a:t>отговорност</a:t>
            </a:r>
            <a:r>
              <a:rPr lang="ru-RU" sz="4400" dirty="0"/>
              <a:t> по чл. 313 от НК за </a:t>
            </a:r>
            <a:r>
              <a:rPr lang="ru-RU" sz="4400" dirty="0" err="1"/>
              <a:t>деклариране</a:t>
            </a:r>
            <a:r>
              <a:rPr lang="ru-RU" sz="4400" dirty="0"/>
              <a:t> на </a:t>
            </a:r>
            <a:r>
              <a:rPr lang="ru-RU" sz="4400" dirty="0" err="1"/>
              <a:t>неверни</a:t>
            </a:r>
            <a:r>
              <a:rPr lang="ru-RU" sz="4400" dirty="0"/>
              <a:t> </a:t>
            </a:r>
            <a:r>
              <a:rPr lang="ru-RU" sz="4400" dirty="0" err="1"/>
              <a:t>данни</a:t>
            </a:r>
            <a:r>
              <a:rPr lang="ru-RU" sz="4400" dirty="0"/>
              <a:t> пред </a:t>
            </a:r>
            <a:r>
              <a:rPr lang="ru-RU" sz="4400" dirty="0" err="1"/>
              <a:t>държавен</a:t>
            </a:r>
            <a:r>
              <a:rPr lang="ru-RU" sz="4400" dirty="0"/>
              <a:t> </a:t>
            </a:r>
            <a:r>
              <a:rPr lang="ru-RU" sz="4400" dirty="0" err="1"/>
              <a:t>огран</a:t>
            </a:r>
            <a:r>
              <a:rPr lang="ru-RU" sz="4400" dirty="0"/>
              <a:t>.</a:t>
            </a:r>
            <a:endParaRPr lang="en-US" sz="4400" dirty="0"/>
          </a:p>
          <a:p>
            <a:endParaRPr lang="en-US" sz="4400" dirty="0"/>
          </a:p>
          <a:p>
            <a:pPr marL="109728" indent="0">
              <a:buNone/>
            </a:pPr>
            <a:r>
              <a:rPr lang="ru-RU" sz="4400" dirty="0"/>
              <a:t> </a:t>
            </a:r>
            <a:endParaRPr lang="en-US" sz="4400" dirty="0"/>
          </a:p>
          <a:p>
            <a:endParaRPr lang="en-US" sz="4400" dirty="0"/>
          </a:p>
          <a:p>
            <a:r>
              <a:rPr lang="bg-BG" sz="4400" dirty="0"/>
              <a:t>дата: </a:t>
            </a:r>
            <a:r>
              <a:rPr lang="en-US" sz="4400" dirty="0"/>
              <a:t>………….</a:t>
            </a:r>
            <a:r>
              <a:rPr lang="bg-BG" sz="4400" dirty="0"/>
              <a:t>г.						ДЕКЛАРАТОР: ..........................</a:t>
            </a:r>
            <a:endParaRPr lang="en-US" sz="4400" dirty="0"/>
          </a:p>
          <a:p>
            <a:r>
              <a:rPr lang="bg-BG" sz="4400" b="1" dirty="0"/>
              <a:t>/</a:t>
            </a:r>
            <a:r>
              <a:rPr lang="en-US" sz="4400" b="1" dirty="0"/>
              <a:t>…………………</a:t>
            </a:r>
            <a:r>
              <a:rPr lang="ru-RU" sz="4400" b="1" dirty="0"/>
              <a:t>/</a:t>
            </a:r>
            <a:endParaRPr lang="en-US" sz="4400" dirty="0"/>
          </a:p>
          <a:p>
            <a:r>
              <a:rPr lang="ru-RU" sz="4400" b="1" dirty="0"/>
              <a:t> </a:t>
            </a:r>
            <a:endParaRPr lang="en-US" sz="4400" dirty="0"/>
          </a:p>
          <a:p>
            <a:pPr marL="109728" indent="0">
              <a:buNone/>
            </a:pPr>
            <a:r>
              <a:rPr lang="ru-RU" b="1" dirty="0"/>
              <a:t> </a:t>
            </a:r>
            <a:endParaRPr lang="en-US"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en-GB" sz="2400" dirty="0" smtClean="0"/>
              <a:t/>
            </a:r>
            <a:br>
              <a:rPr lang="en-GB" sz="2400" dirty="0" smtClean="0"/>
            </a:br>
            <a:r>
              <a:rPr lang="bg-BG" sz="2400" dirty="0" smtClean="0"/>
              <a:t>ООД </a:t>
            </a:r>
            <a:r>
              <a:rPr lang="bg-BG" sz="2400" dirty="0"/>
              <a:t>– Образец от подпис</a:t>
            </a:r>
            <a:endParaRPr lang="en-US" sz="2400" dirty="0"/>
          </a:p>
        </p:txBody>
      </p:sp>
    </p:spTree>
    <p:extLst>
      <p:ext uri="{BB962C8B-B14F-4D97-AF65-F5344CB8AC3E}">
        <p14:creationId xmlns:p14="http://schemas.microsoft.com/office/powerpoint/2010/main" val="1164286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395536" y="1988840"/>
            <a:ext cx="8291264" cy="4018451"/>
          </a:xfrm>
        </p:spPr>
        <p:txBody>
          <a:bodyPr>
            <a:noAutofit/>
          </a:bodyPr>
          <a:lstStyle/>
          <a:p>
            <a:r>
              <a:rPr lang="bg-BG" sz="1100" b="1" dirty="0"/>
              <a:t>Д  Е  К  Л  А  Р  А  Ц  И  Я</a:t>
            </a:r>
            <a:endParaRPr lang="en-US" sz="1100" dirty="0"/>
          </a:p>
          <a:p>
            <a:endParaRPr lang="en-US" sz="1100" dirty="0"/>
          </a:p>
          <a:p>
            <a:r>
              <a:rPr lang="bg-BG" sz="1100" b="1" dirty="0"/>
              <a:t>по чл. 141, ал. 8 от Търговския закон</a:t>
            </a:r>
            <a:endParaRPr lang="en-US" sz="1100" dirty="0"/>
          </a:p>
          <a:p>
            <a:pPr marL="109728" indent="0">
              <a:buNone/>
            </a:pPr>
            <a:r>
              <a:rPr lang="bg-BG" sz="1100" b="1" dirty="0"/>
              <a:t> </a:t>
            </a:r>
            <a:endParaRPr lang="en-US" sz="1100" dirty="0"/>
          </a:p>
          <a:p>
            <a:pPr marL="109728" indent="0">
              <a:buNone/>
            </a:pPr>
            <a:r>
              <a:rPr lang="bg-BG" sz="1100" dirty="0"/>
              <a:t> </a:t>
            </a:r>
            <a:endParaRPr lang="en-US" sz="1100" dirty="0"/>
          </a:p>
          <a:p>
            <a:pPr lvl="0"/>
            <a:r>
              <a:rPr lang="bg-BG" sz="1100" dirty="0"/>
              <a:t>Долуподписаният</a:t>
            </a:r>
            <a:r>
              <a:rPr lang="ru-RU" sz="1100" dirty="0"/>
              <a:t>, </a:t>
            </a:r>
            <a:r>
              <a:rPr lang="en-US" sz="1100" b="1" dirty="0"/>
              <a:t>……………….</a:t>
            </a:r>
            <a:r>
              <a:rPr lang="bg-BG" sz="1100" dirty="0"/>
              <a:t>, ЕГН </a:t>
            </a:r>
            <a:r>
              <a:rPr lang="en-US" sz="1100" dirty="0"/>
              <a:t>………………..</a:t>
            </a:r>
            <a:r>
              <a:rPr lang="bg-BG" sz="1100" dirty="0"/>
              <a:t>, с л.к. № </a:t>
            </a:r>
            <a:r>
              <a:rPr lang="en-US" sz="1100" dirty="0"/>
              <a:t>………..</a:t>
            </a:r>
            <a:r>
              <a:rPr lang="bg-BG" sz="1100" dirty="0"/>
              <a:t>, издадена на </a:t>
            </a:r>
            <a:r>
              <a:rPr lang="en-US" sz="1100" dirty="0"/>
              <a:t>…………..</a:t>
            </a:r>
            <a:r>
              <a:rPr lang="bg-BG" sz="1100" dirty="0"/>
              <a:t>г. от МВР-</a:t>
            </a:r>
            <a:r>
              <a:rPr lang="en-US" sz="1100" dirty="0"/>
              <a:t>……………..</a:t>
            </a:r>
            <a:r>
              <a:rPr lang="bg-BG" sz="1100" dirty="0"/>
              <a:t>, валидна до </a:t>
            </a:r>
            <a:r>
              <a:rPr lang="en-US" sz="1100" dirty="0"/>
              <a:t>………………….</a:t>
            </a:r>
            <a:r>
              <a:rPr lang="bg-BG" sz="1100" dirty="0"/>
              <a:t>г., с адрес: </a:t>
            </a:r>
            <a:r>
              <a:rPr lang="en-US" sz="1100" dirty="0"/>
              <a:t>………………</a:t>
            </a:r>
            <a:r>
              <a:rPr lang="bg-BG" sz="1100" dirty="0"/>
              <a:t>, в качеството си на управител на </a:t>
            </a:r>
            <a:r>
              <a:rPr lang="en-US" sz="1100" b="1" dirty="0"/>
              <a:t>„……………..“ ООД</a:t>
            </a:r>
            <a:r>
              <a:rPr lang="bg-BG" sz="1100" b="1" dirty="0"/>
              <a:t> – в процес на регистрация</a:t>
            </a:r>
            <a:r>
              <a:rPr lang="bg-BG" sz="1100" dirty="0"/>
              <a:t>, със седалище и адрес на управление: </a:t>
            </a:r>
            <a:r>
              <a:rPr lang="en-US" sz="1100" dirty="0"/>
              <a:t>……………….</a:t>
            </a:r>
            <a:r>
              <a:rPr lang="bg-BG" sz="1100" dirty="0"/>
              <a:t>,</a:t>
            </a:r>
            <a:endParaRPr lang="en-US" sz="1100" dirty="0"/>
          </a:p>
          <a:p>
            <a:pPr marL="109728" indent="0">
              <a:buNone/>
            </a:pPr>
            <a:r>
              <a:rPr lang="bg-BG" sz="1100" b="1" dirty="0"/>
              <a:t> </a:t>
            </a:r>
            <a:endParaRPr lang="en-US" sz="1100" dirty="0"/>
          </a:p>
          <a:p>
            <a:r>
              <a:rPr lang="bg-BG" sz="1100" b="1" dirty="0"/>
              <a:t>ДЕКЛАРИРАМ, ЧЕ</a:t>
            </a:r>
            <a:r>
              <a:rPr lang="bg-BG" sz="1100" dirty="0"/>
              <a:t>:</a:t>
            </a:r>
            <a:endParaRPr lang="en-US" sz="1100" dirty="0"/>
          </a:p>
          <a:p>
            <a:r>
              <a:rPr lang="bg-BG" sz="1100" dirty="0"/>
              <a:t>1. </a:t>
            </a:r>
            <a:r>
              <a:rPr lang="ru-RU" sz="1100" dirty="0"/>
              <a:t>Не </a:t>
            </a:r>
            <a:r>
              <a:rPr lang="ru-RU" sz="1100" dirty="0" err="1"/>
              <a:t>съм</a:t>
            </a:r>
            <a:r>
              <a:rPr lang="ru-RU" sz="1100" dirty="0"/>
              <a:t> и </a:t>
            </a:r>
            <a:r>
              <a:rPr lang="ru-RU" sz="1100" dirty="0" err="1"/>
              <a:t>никога</a:t>
            </a:r>
            <a:r>
              <a:rPr lang="ru-RU" sz="1100" dirty="0"/>
              <a:t> не </a:t>
            </a:r>
            <a:r>
              <a:rPr lang="ru-RU" sz="1100" dirty="0" err="1"/>
              <a:t>съм</a:t>
            </a:r>
            <a:r>
              <a:rPr lang="ru-RU" sz="1100" dirty="0"/>
              <a:t> бил </a:t>
            </a:r>
            <a:r>
              <a:rPr lang="ru-RU" sz="1100" dirty="0" err="1"/>
              <a:t>обявяван</a:t>
            </a:r>
            <a:r>
              <a:rPr lang="ru-RU" sz="1100" dirty="0"/>
              <a:t> в </a:t>
            </a:r>
            <a:r>
              <a:rPr lang="ru-RU" sz="1100" dirty="0" err="1"/>
              <a:t>несъстоятелност</a:t>
            </a:r>
            <a:r>
              <a:rPr lang="ru-RU" sz="1100" dirty="0"/>
              <a:t>.</a:t>
            </a:r>
            <a:endParaRPr lang="en-US" sz="1100" dirty="0"/>
          </a:p>
          <a:p>
            <a:endParaRPr lang="en-US" sz="1100" dirty="0"/>
          </a:p>
          <a:p>
            <a:r>
              <a:rPr lang="ru-RU" sz="1100" dirty="0"/>
              <a:t>2. Не </a:t>
            </a:r>
            <a:r>
              <a:rPr lang="ru-RU" sz="1100" dirty="0" err="1"/>
              <a:t>съм</a:t>
            </a:r>
            <a:r>
              <a:rPr lang="ru-RU" sz="1100" dirty="0"/>
              <a:t> и </a:t>
            </a:r>
            <a:r>
              <a:rPr lang="ru-RU" sz="1100" dirty="0" err="1"/>
              <a:t>никога</a:t>
            </a:r>
            <a:r>
              <a:rPr lang="ru-RU" sz="1100" dirty="0"/>
              <a:t> не </a:t>
            </a:r>
            <a:r>
              <a:rPr lang="ru-RU" sz="1100" dirty="0" err="1"/>
              <a:t>съм</a:t>
            </a:r>
            <a:r>
              <a:rPr lang="ru-RU" sz="1100" dirty="0"/>
              <a:t> бил </a:t>
            </a:r>
            <a:r>
              <a:rPr lang="ru-RU" sz="1100" dirty="0" err="1"/>
              <a:t>управител</a:t>
            </a:r>
            <a:r>
              <a:rPr lang="ru-RU" sz="1100" dirty="0"/>
              <a:t> или член на </a:t>
            </a:r>
            <a:r>
              <a:rPr lang="ru-RU" sz="1100" dirty="0" err="1"/>
              <a:t>управителен</a:t>
            </a:r>
            <a:r>
              <a:rPr lang="ru-RU" sz="1100" dirty="0"/>
              <a:t> или </a:t>
            </a:r>
            <a:r>
              <a:rPr lang="ru-RU" sz="1100" dirty="0" err="1"/>
              <a:t>контролен</a:t>
            </a:r>
            <a:r>
              <a:rPr lang="ru-RU" sz="1100" dirty="0"/>
              <a:t> орган на </a:t>
            </a:r>
            <a:r>
              <a:rPr lang="ru-RU" sz="1100" dirty="0" err="1"/>
              <a:t>Дружеството</a:t>
            </a:r>
            <a:r>
              <a:rPr lang="ru-RU" sz="1100" dirty="0"/>
              <a:t>, </a:t>
            </a:r>
            <a:r>
              <a:rPr lang="ru-RU" sz="1100" dirty="0" err="1"/>
              <a:t>което</a:t>
            </a:r>
            <a:r>
              <a:rPr lang="ru-RU" sz="1100" dirty="0"/>
              <a:t> да е било </a:t>
            </a:r>
            <a:r>
              <a:rPr lang="ru-RU" sz="1100" dirty="0" err="1"/>
              <a:t>прекратено</a:t>
            </a:r>
            <a:r>
              <a:rPr lang="ru-RU" sz="1100" dirty="0"/>
              <a:t> поради </a:t>
            </a:r>
            <a:r>
              <a:rPr lang="ru-RU" sz="1100" dirty="0" err="1"/>
              <a:t>несъстоятелност</a:t>
            </a:r>
            <a:r>
              <a:rPr lang="ru-RU" sz="1100" dirty="0"/>
              <a:t> </a:t>
            </a:r>
            <a:r>
              <a:rPr lang="ru-RU" sz="1100" dirty="0" err="1"/>
              <a:t>през</a:t>
            </a:r>
            <a:r>
              <a:rPr lang="ru-RU" sz="1100" dirty="0"/>
              <a:t> </a:t>
            </a:r>
            <a:r>
              <a:rPr lang="ru-RU" sz="1100" dirty="0" err="1"/>
              <a:t>последните</a:t>
            </a:r>
            <a:r>
              <a:rPr lang="ru-RU" sz="1100" dirty="0"/>
              <a:t> две </a:t>
            </a:r>
            <a:r>
              <a:rPr lang="ru-RU" sz="1100" dirty="0" err="1"/>
              <a:t>години</a:t>
            </a:r>
            <a:r>
              <a:rPr lang="ru-RU" sz="1100" dirty="0"/>
              <a:t>, </a:t>
            </a:r>
            <a:r>
              <a:rPr lang="ru-RU" sz="1100" dirty="0" err="1"/>
              <a:t>предхождащи</a:t>
            </a:r>
            <a:r>
              <a:rPr lang="ru-RU" sz="1100" dirty="0"/>
              <a:t> </a:t>
            </a:r>
            <a:r>
              <a:rPr lang="ru-RU" sz="1100" dirty="0" err="1"/>
              <a:t>датата</a:t>
            </a:r>
            <a:r>
              <a:rPr lang="ru-RU" sz="1100" dirty="0"/>
              <a:t> на </a:t>
            </a:r>
            <a:r>
              <a:rPr lang="ru-RU" sz="1100" dirty="0" err="1"/>
              <a:t>решението</a:t>
            </a:r>
            <a:r>
              <a:rPr lang="ru-RU" sz="1100" dirty="0"/>
              <a:t> за </a:t>
            </a:r>
            <a:r>
              <a:rPr lang="ru-RU" sz="1100" dirty="0" err="1"/>
              <a:t>обявяване</a:t>
            </a:r>
            <a:r>
              <a:rPr lang="ru-RU" sz="1100" dirty="0"/>
              <a:t> на </a:t>
            </a:r>
            <a:r>
              <a:rPr lang="ru-RU" sz="1100" dirty="0" err="1"/>
              <a:t>несъстоятелността</a:t>
            </a:r>
            <a:r>
              <a:rPr lang="ru-RU" sz="1100" dirty="0"/>
              <a:t>, на </a:t>
            </a:r>
            <a:r>
              <a:rPr lang="ru-RU" sz="1100" dirty="0" err="1"/>
              <a:t>което</a:t>
            </a:r>
            <a:r>
              <a:rPr lang="ru-RU" sz="1100" dirty="0"/>
              <a:t> да са </a:t>
            </a:r>
            <a:r>
              <a:rPr lang="ru-RU" sz="1100" dirty="0" err="1"/>
              <a:t>останали</a:t>
            </a:r>
            <a:r>
              <a:rPr lang="ru-RU" sz="1100" dirty="0"/>
              <a:t> </a:t>
            </a:r>
            <a:r>
              <a:rPr lang="ru-RU" sz="1100" dirty="0" err="1"/>
              <a:t>неудовлетворени</a:t>
            </a:r>
            <a:r>
              <a:rPr lang="ru-RU" sz="1100" dirty="0"/>
              <a:t> </a:t>
            </a:r>
            <a:r>
              <a:rPr lang="ru-RU" sz="1100" dirty="0" err="1"/>
              <a:t>кредитори</a:t>
            </a:r>
            <a:r>
              <a:rPr lang="ru-RU" sz="1100" dirty="0"/>
              <a:t>.</a:t>
            </a:r>
            <a:endParaRPr lang="en-US" sz="1100" dirty="0"/>
          </a:p>
          <a:p>
            <a:endParaRPr lang="en-US" sz="1100" dirty="0"/>
          </a:p>
          <a:p>
            <a:r>
              <a:rPr lang="ru-RU" sz="1100" dirty="0"/>
              <a:t>3. Не </a:t>
            </a:r>
            <a:r>
              <a:rPr lang="ru-RU" sz="1100" dirty="0" err="1"/>
              <a:t>съм</a:t>
            </a:r>
            <a:r>
              <a:rPr lang="ru-RU" sz="1100" dirty="0"/>
              <a:t> лице, </a:t>
            </a:r>
            <a:r>
              <a:rPr lang="ru-RU" sz="1100" dirty="0" err="1"/>
              <a:t>което</a:t>
            </a:r>
            <a:r>
              <a:rPr lang="ru-RU" sz="1100" dirty="0"/>
              <a:t> е било </a:t>
            </a:r>
            <a:r>
              <a:rPr lang="ru-RU" sz="1100" dirty="0" err="1"/>
              <a:t>управител</a:t>
            </a:r>
            <a:r>
              <a:rPr lang="ru-RU" sz="1100" dirty="0"/>
              <a:t>, член на </a:t>
            </a:r>
            <a:r>
              <a:rPr lang="ru-RU" sz="1100" dirty="0" err="1"/>
              <a:t>управителен</a:t>
            </a:r>
            <a:r>
              <a:rPr lang="ru-RU" sz="1100" dirty="0"/>
              <a:t> или </a:t>
            </a:r>
            <a:r>
              <a:rPr lang="ru-RU" sz="1100" dirty="0" err="1"/>
              <a:t>контролен</a:t>
            </a:r>
            <a:r>
              <a:rPr lang="ru-RU" sz="1100" dirty="0"/>
              <a:t> орган на дружество, за </a:t>
            </a:r>
            <a:r>
              <a:rPr lang="ru-RU" sz="1100" dirty="0" err="1"/>
              <a:t>което</a:t>
            </a:r>
            <a:r>
              <a:rPr lang="ru-RU" sz="1100" dirty="0"/>
              <a:t> е било </a:t>
            </a:r>
            <a:r>
              <a:rPr lang="ru-RU" sz="1100" dirty="0" err="1"/>
              <a:t>установено</a:t>
            </a:r>
            <a:r>
              <a:rPr lang="ru-RU" sz="1100" dirty="0"/>
              <a:t> с </a:t>
            </a:r>
            <a:r>
              <a:rPr lang="ru-RU" sz="1100" dirty="0" err="1"/>
              <a:t>влязло</a:t>
            </a:r>
            <a:r>
              <a:rPr lang="ru-RU" sz="1100" dirty="0"/>
              <a:t> в сила </a:t>
            </a:r>
            <a:r>
              <a:rPr lang="ru-RU" sz="1100" dirty="0" err="1"/>
              <a:t>наказателно</a:t>
            </a:r>
            <a:r>
              <a:rPr lang="ru-RU" sz="1100" dirty="0"/>
              <a:t> постановление неизпълнение на </a:t>
            </a:r>
            <a:r>
              <a:rPr lang="ru-RU" sz="1100" dirty="0" err="1"/>
              <a:t>задължения</a:t>
            </a:r>
            <a:r>
              <a:rPr lang="ru-RU" sz="1100" dirty="0"/>
              <a:t> по </a:t>
            </a:r>
            <a:r>
              <a:rPr lang="ru-RU" sz="1100" dirty="0" err="1"/>
              <a:t>създаване</a:t>
            </a:r>
            <a:r>
              <a:rPr lang="ru-RU" sz="1100" dirty="0"/>
              <a:t> и </a:t>
            </a:r>
            <a:r>
              <a:rPr lang="ru-RU" sz="1100" dirty="0" err="1"/>
              <a:t>съхраняване</a:t>
            </a:r>
            <a:r>
              <a:rPr lang="ru-RU" sz="1100" dirty="0"/>
              <a:t> на </a:t>
            </a:r>
            <a:r>
              <a:rPr lang="ru-RU" sz="1100" dirty="0" err="1"/>
              <a:t>определените</a:t>
            </a:r>
            <a:r>
              <a:rPr lang="ru-RU" sz="1100" dirty="0"/>
              <a:t> му нива от запаси по Закона за запасите от </a:t>
            </a:r>
            <a:r>
              <a:rPr lang="ru-RU" sz="1100" dirty="0" err="1"/>
              <a:t>нефт</a:t>
            </a:r>
            <a:r>
              <a:rPr lang="ru-RU" sz="1100" dirty="0"/>
              <a:t> и </a:t>
            </a:r>
            <a:r>
              <a:rPr lang="ru-RU" sz="1100" dirty="0" err="1"/>
              <a:t>нефтопродукти</a:t>
            </a:r>
            <a:r>
              <a:rPr lang="ru-RU" sz="1100" dirty="0"/>
              <a:t>.</a:t>
            </a:r>
            <a:endParaRPr lang="en-US" sz="1100" dirty="0"/>
          </a:p>
          <a:p>
            <a:pPr marL="109728" indent="0">
              <a:buNone/>
            </a:pPr>
            <a:r>
              <a:rPr lang="ru-RU" sz="1100" dirty="0"/>
              <a:t> </a:t>
            </a:r>
            <a:endParaRPr lang="en-US" sz="1100" dirty="0"/>
          </a:p>
          <a:p>
            <a:r>
              <a:rPr lang="ru-RU" sz="1100" dirty="0"/>
              <a:t>Известна ми е </a:t>
            </a:r>
            <a:r>
              <a:rPr lang="ru-RU" sz="1100" dirty="0" err="1"/>
              <a:t>наказателната</a:t>
            </a:r>
            <a:r>
              <a:rPr lang="ru-RU" sz="1100" dirty="0"/>
              <a:t> </a:t>
            </a:r>
            <a:r>
              <a:rPr lang="ru-RU" sz="1100" dirty="0" err="1"/>
              <a:t>отговорност</a:t>
            </a:r>
            <a:r>
              <a:rPr lang="ru-RU" sz="1100" dirty="0"/>
              <a:t> по чл. 313 от НК за </a:t>
            </a:r>
            <a:r>
              <a:rPr lang="ru-RU" sz="1100" dirty="0" err="1"/>
              <a:t>деклариране</a:t>
            </a:r>
            <a:r>
              <a:rPr lang="ru-RU" sz="1100" dirty="0"/>
              <a:t> на </a:t>
            </a:r>
            <a:r>
              <a:rPr lang="ru-RU" sz="1100" dirty="0" err="1"/>
              <a:t>неверни</a:t>
            </a:r>
            <a:r>
              <a:rPr lang="ru-RU" sz="1100" dirty="0"/>
              <a:t> </a:t>
            </a:r>
            <a:r>
              <a:rPr lang="ru-RU" sz="1100" dirty="0" err="1"/>
              <a:t>данни</a:t>
            </a:r>
            <a:r>
              <a:rPr lang="ru-RU" sz="1100" dirty="0"/>
              <a:t> пред </a:t>
            </a:r>
            <a:r>
              <a:rPr lang="ru-RU" sz="1100" dirty="0" err="1"/>
              <a:t>държавен</a:t>
            </a:r>
            <a:r>
              <a:rPr lang="ru-RU" sz="1100" dirty="0"/>
              <a:t> </a:t>
            </a:r>
            <a:r>
              <a:rPr lang="ru-RU" sz="1100" dirty="0" err="1"/>
              <a:t>огран</a:t>
            </a:r>
            <a:r>
              <a:rPr lang="ru-RU" sz="1100" dirty="0"/>
              <a:t>.</a:t>
            </a:r>
            <a:endParaRPr lang="en-US" sz="1100" dirty="0"/>
          </a:p>
          <a:p>
            <a:endParaRPr lang="en-US" sz="1100" dirty="0"/>
          </a:p>
          <a:p>
            <a:endParaRPr lang="en-US" sz="1100" dirty="0"/>
          </a:p>
          <a:p>
            <a:pPr marL="109728" indent="0">
              <a:buNone/>
            </a:pPr>
            <a:r>
              <a:rPr lang="ru-RU" sz="1100" dirty="0"/>
              <a:t> </a:t>
            </a:r>
            <a:endParaRPr lang="en-US" sz="1100" dirty="0"/>
          </a:p>
          <a:p>
            <a:r>
              <a:rPr lang="bg-BG" sz="1100" dirty="0"/>
              <a:t>дата: </a:t>
            </a:r>
            <a:r>
              <a:rPr lang="en-US" sz="1100" dirty="0"/>
              <a:t>………….</a:t>
            </a:r>
            <a:r>
              <a:rPr lang="bg-BG" sz="1100" dirty="0"/>
              <a:t>г.						ДЕКЛАРАТОР: ..........................</a:t>
            </a:r>
            <a:endParaRPr lang="en-US" sz="1100" dirty="0"/>
          </a:p>
          <a:p>
            <a:r>
              <a:rPr lang="bg-BG" sz="1100" b="1" dirty="0"/>
              <a:t>/</a:t>
            </a:r>
            <a:r>
              <a:rPr lang="en-US" sz="1100" b="1" dirty="0"/>
              <a:t>…………………</a:t>
            </a:r>
            <a:r>
              <a:rPr lang="ru-RU" sz="1100" b="1" dirty="0"/>
              <a:t>/</a:t>
            </a:r>
            <a:endParaRPr lang="en-US" sz="1100" dirty="0"/>
          </a:p>
          <a:p>
            <a:pPr marL="109728" indent="0">
              <a:buNone/>
            </a:pPr>
            <a:r>
              <a:rPr lang="ru-RU" sz="1100" b="1" dirty="0"/>
              <a:t> </a:t>
            </a:r>
            <a:endParaRPr lang="en-US" sz="1100" dirty="0"/>
          </a:p>
          <a:p>
            <a:pPr marL="109728" indent="0">
              <a:buNone/>
            </a:pPr>
            <a:r>
              <a:rPr lang="ru-RU" sz="1100" b="1" dirty="0"/>
              <a:t> </a:t>
            </a:r>
            <a:endParaRPr lang="en-US" sz="1100" dirty="0"/>
          </a:p>
          <a:p>
            <a:endParaRPr lang="en-US" sz="1100" dirty="0"/>
          </a:p>
        </p:txBody>
      </p:sp>
      <p:sp>
        <p:nvSpPr>
          <p:cNvPr id="3" name="Заглавие 2"/>
          <p:cNvSpPr>
            <a:spLocks noGrp="1"/>
          </p:cNvSpPr>
          <p:nvPr>
            <p:ph type="title"/>
          </p:nvPr>
        </p:nvSpPr>
        <p:spPr>
          <a:xfrm>
            <a:off x="395536" y="274638"/>
            <a:ext cx="8291264" cy="1354162"/>
          </a:xfrm>
        </p:spPr>
        <p:txBody>
          <a:bodyPr>
            <a:normAutofit/>
          </a:bodyPr>
          <a:lstStyle/>
          <a:p>
            <a:r>
              <a:rPr lang="bg-BG" sz="2400" dirty="0"/>
              <a:t>Документи за регистрация на </a:t>
            </a:r>
            <a:r>
              <a:rPr lang="en-GB" sz="2400" dirty="0" smtClean="0"/>
              <a:t/>
            </a:r>
            <a:br>
              <a:rPr lang="en-GB" sz="2400" dirty="0" smtClean="0"/>
            </a:br>
            <a:r>
              <a:rPr lang="bg-BG" sz="2400" dirty="0" smtClean="0"/>
              <a:t>ООД </a:t>
            </a:r>
            <a:r>
              <a:rPr lang="bg-BG" sz="2400" dirty="0"/>
              <a:t>– </a:t>
            </a:r>
            <a:r>
              <a:rPr lang="bg-BG" sz="2400" dirty="0" smtClean="0"/>
              <a:t>Декларация по чл. 141, ал. 8 от ТЗ</a:t>
            </a:r>
            <a:endParaRPr lang="en-US" sz="2400" dirty="0"/>
          </a:p>
        </p:txBody>
      </p:sp>
    </p:spTree>
    <p:extLst>
      <p:ext uri="{BB962C8B-B14F-4D97-AF65-F5344CB8AC3E}">
        <p14:creationId xmlns:p14="http://schemas.microsoft.com/office/powerpoint/2010/main" val="1762928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40788" y="1556792"/>
            <a:ext cx="8147248" cy="4018451"/>
          </a:xfrm>
        </p:spPr>
        <p:txBody>
          <a:bodyPr>
            <a:noAutofit/>
          </a:bodyPr>
          <a:lstStyle/>
          <a:p>
            <a:r>
              <a:rPr lang="bg-BG" sz="1200" b="1" dirty="0"/>
              <a:t>Д  Е  К  Л  А  Р  А  Ц  И  Я</a:t>
            </a:r>
            <a:endParaRPr lang="en-US" sz="1200" dirty="0"/>
          </a:p>
          <a:p>
            <a:r>
              <a:rPr lang="bg-BG" sz="1200" b="1" dirty="0"/>
              <a:t>по чл. 142 от Търговския закон</a:t>
            </a:r>
            <a:endParaRPr lang="en-US" sz="1200" dirty="0"/>
          </a:p>
          <a:p>
            <a:pPr marL="109728" indent="0">
              <a:buNone/>
            </a:pPr>
            <a:r>
              <a:rPr lang="bg-BG" sz="1200" b="1" dirty="0"/>
              <a:t> </a:t>
            </a:r>
            <a:endParaRPr lang="en-US" sz="1200" dirty="0"/>
          </a:p>
          <a:p>
            <a:r>
              <a:rPr lang="bg-BG" sz="1200" dirty="0"/>
              <a:t>Долуподписаният</a:t>
            </a:r>
            <a:r>
              <a:rPr lang="ru-RU" sz="1200" dirty="0"/>
              <a:t>, </a:t>
            </a:r>
            <a:r>
              <a:rPr lang="en-US" sz="1200" b="1" dirty="0"/>
              <a:t>……………</a:t>
            </a:r>
            <a:r>
              <a:rPr lang="bg-BG" sz="1200" dirty="0"/>
              <a:t>, ЕГН </a:t>
            </a:r>
            <a:r>
              <a:rPr lang="en-US" sz="1200" dirty="0"/>
              <a:t>……………….</a:t>
            </a:r>
            <a:r>
              <a:rPr lang="bg-BG" sz="1200" dirty="0"/>
              <a:t>, с л.к. №</a:t>
            </a:r>
            <a:r>
              <a:rPr lang="en-US" sz="1200" dirty="0"/>
              <a:t>………………..</a:t>
            </a:r>
            <a:r>
              <a:rPr lang="bg-BG" sz="1200" dirty="0"/>
              <a:t>, издадена </a:t>
            </a:r>
            <a:r>
              <a:rPr lang="en-US" sz="1200" dirty="0"/>
              <a:t>……………</a:t>
            </a:r>
            <a:r>
              <a:rPr lang="bg-BG" sz="1200" dirty="0"/>
              <a:t>г. от МВР-</a:t>
            </a:r>
            <a:r>
              <a:rPr lang="en-US" sz="1200" dirty="0"/>
              <a:t>……………..</a:t>
            </a:r>
            <a:r>
              <a:rPr lang="bg-BG" sz="1200" dirty="0"/>
              <a:t>, валидна до </a:t>
            </a:r>
            <a:r>
              <a:rPr lang="en-US" sz="1200" dirty="0"/>
              <a:t>…………</a:t>
            </a:r>
            <a:r>
              <a:rPr lang="bg-BG" sz="1200" dirty="0"/>
              <a:t>г., с адрес: </a:t>
            </a:r>
            <a:r>
              <a:rPr lang="en-US" sz="1200" dirty="0"/>
              <a:t>………………….</a:t>
            </a:r>
            <a:r>
              <a:rPr lang="bg-BG" sz="1200" dirty="0"/>
              <a:t>, в качеството си на управител на </a:t>
            </a:r>
            <a:r>
              <a:rPr lang="en-US" sz="1200" b="1" dirty="0"/>
              <a:t>„…………“ ООД</a:t>
            </a:r>
            <a:r>
              <a:rPr lang="bg-BG" sz="1200" b="1" dirty="0"/>
              <a:t> – в процес на регистрация</a:t>
            </a:r>
            <a:r>
              <a:rPr lang="bg-BG" sz="1200" dirty="0"/>
              <a:t>, със седалище и адрес на управление: </a:t>
            </a:r>
            <a:r>
              <a:rPr lang="en-US" sz="1200" dirty="0"/>
              <a:t>……………….</a:t>
            </a:r>
            <a:r>
              <a:rPr lang="bg-BG" sz="1200" dirty="0"/>
              <a:t>,</a:t>
            </a:r>
            <a:endParaRPr lang="en-US" sz="1200" dirty="0"/>
          </a:p>
          <a:p>
            <a:pPr marL="109728" indent="0">
              <a:buNone/>
            </a:pPr>
            <a:r>
              <a:rPr lang="bg-BG" sz="1200" b="1" dirty="0"/>
              <a:t> </a:t>
            </a:r>
            <a:endParaRPr lang="en-US" sz="1200" dirty="0"/>
          </a:p>
          <a:p>
            <a:pPr marL="109728" indent="0">
              <a:buNone/>
            </a:pPr>
            <a:r>
              <a:rPr lang="bg-BG" sz="1200" dirty="0"/>
              <a:t> </a:t>
            </a:r>
            <a:endParaRPr lang="en-US" sz="1200" dirty="0"/>
          </a:p>
          <a:p>
            <a:pPr marL="109728" indent="0">
              <a:buNone/>
            </a:pPr>
            <a:r>
              <a:rPr lang="bg-BG" sz="1200" b="1" dirty="0"/>
              <a:t> </a:t>
            </a:r>
            <a:endParaRPr lang="en-US" sz="1200" dirty="0"/>
          </a:p>
          <a:p>
            <a:r>
              <a:rPr lang="bg-BG" sz="1200" b="1" dirty="0"/>
              <a:t>ДЕКЛАРИРАМ, ЧЕ</a:t>
            </a:r>
            <a:r>
              <a:rPr lang="bg-BG" sz="1200" dirty="0"/>
              <a:t>:</a:t>
            </a:r>
            <a:endParaRPr lang="en-US" sz="1200" dirty="0"/>
          </a:p>
          <a:p>
            <a:pPr marL="109728" indent="0">
              <a:buNone/>
            </a:pPr>
            <a:r>
              <a:rPr lang="bg-BG" sz="1200" dirty="0"/>
              <a:t> </a:t>
            </a:r>
            <a:endParaRPr lang="en-US" sz="1200" dirty="0"/>
          </a:p>
          <a:p>
            <a:r>
              <a:rPr lang="bg-BG" sz="1200" dirty="0"/>
              <a:t>1. Без съгласието на Дружеството няма да упражнявам търговска дейност от свое и от чуждо име.</a:t>
            </a:r>
            <a:endParaRPr lang="en-US" sz="1200" dirty="0"/>
          </a:p>
          <a:p>
            <a:r>
              <a:rPr lang="bg-BG" sz="1200" dirty="0"/>
              <a:t>2. Без съгласието на Дружеството няма да участвам в събирателни и командитни дружества и в дружества с ограничена отговорност.</a:t>
            </a:r>
            <a:endParaRPr lang="en-US" sz="1200" dirty="0"/>
          </a:p>
          <a:p>
            <a:r>
              <a:rPr lang="bg-BG" sz="1200" dirty="0"/>
              <a:t>3. Без съгласието на Дружеството няма да заемам длъжност в ръководни органи на други дружества.</a:t>
            </a:r>
            <a:endParaRPr lang="en-US" sz="1200" dirty="0"/>
          </a:p>
          <a:p>
            <a:endParaRPr lang="en-US" sz="1200" dirty="0"/>
          </a:p>
          <a:p>
            <a:r>
              <a:rPr lang="bg-BG" sz="1200" b="1" dirty="0"/>
              <a:t>ДЕКЛАРАТОР</a:t>
            </a:r>
            <a:endParaRPr lang="en-US" sz="1200" dirty="0"/>
          </a:p>
          <a:p>
            <a:pPr marL="109728" indent="0">
              <a:buNone/>
            </a:pPr>
            <a:r>
              <a:rPr lang="bg-BG" sz="1200" b="1" dirty="0"/>
              <a:t> </a:t>
            </a:r>
            <a:endParaRPr lang="en-US" sz="1200" dirty="0"/>
          </a:p>
          <a:p>
            <a:r>
              <a:rPr lang="bg-BG" sz="1200" b="1" dirty="0"/>
              <a:t>___________________________</a:t>
            </a:r>
            <a:endParaRPr lang="en-US" sz="1200" dirty="0"/>
          </a:p>
          <a:p>
            <a:r>
              <a:rPr lang="bg-BG" sz="1200" b="1" dirty="0"/>
              <a:t>/</a:t>
            </a:r>
            <a:r>
              <a:rPr lang="en-US" sz="1200" b="1" dirty="0"/>
              <a:t>…………………</a:t>
            </a:r>
            <a:r>
              <a:rPr lang="bg-BG" sz="1200" b="1" dirty="0"/>
              <a:t> – Управител/</a:t>
            </a:r>
            <a:endParaRPr lang="en-US" sz="1200" dirty="0"/>
          </a:p>
          <a:p>
            <a:endParaRPr lang="en-US" sz="1200" dirty="0"/>
          </a:p>
        </p:txBody>
      </p:sp>
      <p:sp>
        <p:nvSpPr>
          <p:cNvPr id="3" name="Заглавие 2"/>
          <p:cNvSpPr>
            <a:spLocks noGrp="1"/>
          </p:cNvSpPr>
          <p:nvPr>
            <p:ph type="title"/>
          </p:nvPr>
        </p:nvSpPr>
        <p:spPr/>
        <p:txBody>
          <a:bodyPr>
            <a:normAutofit/>
          </a:bodyPr>
          <a:lstStyle/>
          <a:p>
            <a:r>
              <a:rPr lang="bg-BG" sz="2800" dirty="0"/>
              <a:t>Документи за регистрация </a:t>
            </a:r>
            <a:r>
              <a:rPr lang="en-GB" sz="2800" dirty="0" smtClean="0"/>
              <a:t/>
            </a:r>
            <a:br>
              <a:rPr lang="en-GB" sz="2800" dirty="0" smtClean="0"/>
            </a:br>
            <a:r>
              <a:rPr lang="bg-BG" sz="2800" dirty="0" smtClean="0"/>
              <a:t>на </a:t>
            </a:r>
            <a:r>
              <a:rPr lang="bg-BG" sz="2800" dirty="0"/>
              <a:t>ООД – Декларация по чл. </a:t>
            </a:r>
            <a:r>
              <a:rPr lang="bg-BG" sz="2800" dirty="0" smtClean="0"/>
              <a:t>142 от ТЗ</a:t>
            </a:r>
            <a:endParaRPr lang="en-US" sz="2800" dirty="0"/>
          </a:p>
        </p:txBody>
      </p:sp>
    </p:spTree>
    <p:extLst>
      <p:ext uri="{BB962C8B-B14F-4D97-AF65-F5344CB8AC3E}">
        <p14:creationId xmlns:p14="http://schemas.microsoft.com/office/powerpoint/2010/main" val="4236684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idx="1"/>
          </p:nvPr>
        </p:nvSpPr>
        <p:spPr>
          <a:xfrm>
            <a:off x="467544" y="1628800"/>
            <a:ext cx="8219256" cy="4378491"/>
          </a:xfrm>
        </p:spPr>
        <p:txBody>
          <a:bodyPr>
            <a:normAutofit fontScale="40000" lnSpcReduction="20000"/>
          </a:bodyPr>
          <a:lstStyle/>
          <a:p>
            <a:pPr marL="109728" indent="0">
              <a:buNone/>
            </a:pPr>
            <a:r>
              <a:rPr lang="bg-BG" b="1" dirty="0"/>
              <a:t> </a:t>
            </a:r>
            <a:endParaRPr lang="en-US" dirty="0"/>
          </a:p>
          <a:p>
            <a:r>
              <a:rPr lang="bg-BG" sz="2900" b="1" dirty="0"/>
              <a:t>Д Е К Л А Р А Ц И Я</a:t>
            </a:r>
            <a:endParaRPr lang="en-US" sz="2900" dirty="0"/>
          </a:p>
          <a:p>
            <a:r>
              <a:rPr lang="bg-BG" sz="2900" b="1" dirty="0"/>
              <a:t>По чл. 13, ал. 4 от Закона за Търговския регистър</a:t>
            </a:r>
            <a:endParaRPr lang="en-US" sz="2900" dirty="0"/>
          </a:p>
          <a:p>
            <a:r>
              <a:rPr lang="bg-BG" sz="2900" dirty="0"/>
              <a:t> </a:t>
            </a:r>
            <a:endParaRPr lang="en-US" sz="2900" dirty="0"/>
          </a:p>
          <a:p>
            <a:r>
              <a:rPr lang="bg-BG" sz="2900" dirty="0"/>
              <a:t>Долуподписаният</a:t>
            </a:r>
            <a:r>
              <a:rPr lang="ru-RU" sz="2900" dirty="0"/>
              <a:t>, </a:t>
            </a:r>
            <a:r>
              <a:rPr lang="en-US" sz="2900" b="1" dirty="0"/>
              <a:t>………………</a:t>
            </a:r>
            <a:r>
              <a:rPr lang="bg-BG" sz="2900" dirty="0"/>
              <a:t>, ЕГН </a:t>
            </a:r>
            <a:r>
              <a:rPr lang="en-US" sz="2900" dirty="0"/>
              <a:t>…………….</a:t>
            </a:r>
            <a:r>
              <a:rPr lang="bg-BG" sz="2900" dirty="0"/>
              <a:t>, с л.к. № </a:t>
            </a:r>
            <a:r>
              <a:rPr lang="en-US" sz="2900" dirty="0"/>
              <a:t>………….</a:t>
            </a:r>
            <a:r>
              <a:rPr lang="bg-BG" sz="2900" dirty="0"/>
              <a:t>, издадена на </a:t>
            </a:r>
            <a:r>
              <a:rPr lang="en-US" sz="2900" dirty="0"/>
              <a:t>…………</a:t>
            </a:r>
            <a:r>
              <a:rPr lang="bg-BG" sz="2900" dirty="0"/>
              <a:t>г. от МВР-</a:t>
            </a:r>
            <a:r>
              <a:rPr lang="en-US" sz="2900" dirty="0"/>
              <a:t>……………….</a:t>
            </a:r>
            <a:r>
              <a:rPr lang="bg-BG" sz="2900" dirty="0"/>
              <a:t>, валидна до </a:t>
            </a:r>
            <a:r>
              <a:rPr lang="en-US" sz="2900" dirty="0"/>
              <a:t>…………….</a:t>
            </a:r>
            <a:r>
              <a:rPr lang="bg-BG" sz="2900" dirty="0"/>
              <a:t>г., с адрес: </a:t>
            </a:r>
            <a:r>
              <a:rPr lang="en-US" sz="2900" dirty="0"/>
              <a:t>………………..</a:t>
            </a:r>
            <a:r>
              <a:rPr lang="bg-BG" sz="2900" dirty="0"/>
              <a:t>, в качеството си на управител на </a:t>
            </a:r>
            <a:r>
              <a:rPr lang="bg-BG" sz="2900" b="1" dirty="0"/>
              <a:t>„</a:t>
            </a:r>
            <a:r>
              <a:rPr lang="en-US" sz="2900" b="1" dirty="0"/>
              <a:t>……………</a:t>
            </a:r>
            <a:r>
              <a:rPr lang="bg-BG" sz="2900" b="1" dirty="0"/>
              <a:t>“ ООД – в процес на регистрация</a:t>
            </a:r>
            <a:r>
              <a:rPr lang="bg-BG" sz="2900" dirty="0"/>
              <a:t>, със седалище и адрес на управление: </a:t>
            </a:r>
            <a:r>
              <a:rPr lang="en-US" sz="2900" dirty="0"/>
              <a:t>…………………</a:t>
            </a:r>
            <a:r>
              <a:rPr lang="bg-BG" sz="2900" dirty="0"/>
              <a:t>, декларирам истинността на заявените от мен обстоятелства и приемането на представените за обявяване актове.</a:t>
            </a:r>
            <a:endParaRPr lang="en-US" sz="2900" dirty="0"/>
          </a:p>
          <a:p>
            <a:r>
              <a:rPr lang="bg-BG" sz="2900" dirty="0"/>
              <a:t> </a:t>
            </a:r>
            <a:endParaRPr lang="en-US" sz="2900" dirty="0"/>
          </a:p>
          <a:p>
            <a:r>
              <a:rPr lang="bg-BG" sz="2900" dirty="0"/>
              <a:t> </a:t>
            </a:r>
            <a:endParaRPr lang="en-US" sz="2900" dirty="0"/>
          </a:p>
          <a:p>
            <a:r>
              <a:rPr lang="bg-BG" sz="2900" dirty="0"/>
              <a:t>Известна ми е наказателната отговорност, която нося по чл. 313 от Наказателния кодекс, за деклариране на неверни данни.</a:t>
            </a:r>
            <a:endParaRPr lang="en-US" sz="2900" dirty="0"/>
          </a:p>
          <a:p>
            <a:r>
              <a:rPr lang="bg-BG" sz="2900" dirty="0"/>
              <a:t> </a:t>
            </a:r>
            <a:endParaRPr lang="en-US" sz="2900" dirty="0"/>
          </a:p>
          <a:p>
            <a:r>
              <a:rPr lang="bg-BG" sz="2900" b="1" dirty="0"/>
              <a:t> </a:t>
            </a:r>
            <a:endParaRPr lang="en-US" sz="2900" dirty="0"/>
          </a:p>
          <a:p>
            <a:r>
              <a:rPr lang="bg-BG" sz="2900" b="1" dirty="0"/>
              <a:t> </a:t>
            </a:r>
            <a:endParaRPr lang="en-US" sz="2900" dirty="0"/>
          </a:p>
          <a:p>
            <a:r>
              <a:rPr lang="bg-BG" sz="2900" b="1" dirty="0"/>
              <a:t> </a:t>
            </a:r>
            <a:endParaRPr lang="en-US" sz="2900" dirty="0"/>
          </a:p>
          <a:p>
            <a:r>
              <a:rPr lang="bg-BG" sz="2900" b="1" dirty="0"/>
              <a:t>ДЕКЛАРАТОР</a:t>
            </a:r>
            <a:endParaRPr lang="en-US" sz="2900" dirty="0"/>
          </a:p>
          <a:p>
            <a:r>
              <a:rPr lang="bg-BG" sz="2900" b="1" dirty="0"/>
              <a:t> </a:t>
            </a:r>
            <a:endParaRPr lang="en-US" sz="2900" dirty="0"/>
          </a:p>
          <a:p>
            <a:r>
              <a:rPr lang="bg-BG" sz="2900" b="1" dirty="0"/>
              <a:t>___________________________</a:t>
            </a:r>
            <a:endParaRPr lang="en-US" sz="2900" dirty="0"/>
          </a:p>
          <a:p>
            <a:r>
              <a:rPr lang="bg-BG" sz="2900" b="1" dirty="0"/>
              <a:t>/</a:t>
            </a:r>
            <a:r>
              <a:rPr lang="en-US" sz="2900" b="1" dirty="0"/>
              <a:t>…………….</a:t>
            </a:r>
            <a:r>
              <a:rPr lang="bg-BG" sz="2900" b="1" dirty="0"/>
              <a:t> – Управител/</a:t>
            </a:r>
            <a:endParaRPr lang="en-US" sz="2900" dirty="0"/>
          </a:p>
          <a:p>
            <a:endParaRPr lang="en-US" dirty="0"/>
          </a:p>
        </p:txBody>
      </p:sp>
      <p:sp>
        <p:nvSpPr>
          <p:cNvPr id="3" name="Заглавие 2"/>
          <p:cNvSpPr>
            <a:spLocks noGrp="1"/>
          </p:cNvSpPr>
          <p:nvPr>
            <p:ph type="title"/>
          </p:nvPr>
        </p:nvSpPr>
        <p:spPr/>
        <p:txBody>
          <a:bodyPr>
            <a:normAutofit/>
          </a:bodyPr>
          <a:lstStyle/>
          <a:p>
            <a:r>
              <a:rPr lang="bg-BG" sz="2400" dirty="0"/>
              <a:t>Документи за регистрация на </a:t>
            </a:r>
            <a:r>
              <a:rPr lang="en-GB" sz="2400" dirty="0" smtClean="0"/>
              <a:t/>
            </a:r>
            <a:br>
              <a:rPr lang="en-GB" sz="2400" dirty="0" smtClean="0"/>
            </a:br>
            <a:r>
              <a:rPr lang="bg-BG" sz="2400" dirty="0" smtClean="0"/>
              <a:t>ООД </a:t>
            </a:r>
            <a:r>
              <a:rPr lang="bg-BG" sz="2400" dirty="0"/>
              <a:t>– Декларация по чл. </a:t>
            </a:r>
            <a:r>
              <a:rPr lang="bg-BG" sz="2400" dirty="0" smtClean="0"/>
              <a:t>13, ал. 4 от ЗТР</a:t>
            </a:r>
            <a:endParaRPr lang="en-US" sz="2400" dirty="0"/>
          </a:p>
        </p:txBody>
      </p:sp>
    </p:spTree>
    <p:extLst>
      <p:ext uri="{BB962C8B-B14F-4D97-AF65-F5344CB8AC3E}">
        <p14:creationId xmlns:p14="http://schemas.microsoft.com/office/powerpoint/2010/main" val="3226223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412776"/>
            <a:ext cx="6904584" cy="4157662"/>
          </a:xfrm>
          <a:prstGeom prst="rect">
            <a:avLst/>
          </a:prstGeom>
          <a:ln>
            <a:noFill/>
          </a:ln>
          <a:effectLst>
            <a:softEdge rad="112500"/>
          </a:effectLst>
        </p:spPr>
      </p:pic>
      <p:sp>
        <p:nvSpPr>
          <p:cNvPr id="5" name="TextBox 4"/>
          <p:cNvSpPr txBox="1"/>
          <p:nvPr/>
        </p:nvSpPr>
        <p:spPr>
          <a:xfrm>
            <a:off x="1301374" y="617855"/>
            <a:ext cx="4968552" cy="400110"/>
          </a:xfrm>
          <a:prstGeom prst="rect">
            <a:avLst/>
          </a:prstGeom>
          <a:noFill/>
        </p:spPr>
        <p:txBody>
          <a:bodyPr wrap="square" rtlCol="0">
            <a:spAutoFit/>
          </a:bodyPr>
          <a:lstStyle/>
          <a:p>
            <a:r>
              <a:rPr lang="bg-BG" sz="2000" dirty="0" smtClean="0"/>
              <a:t>Благодаря за вниманието!</a:t>
            </a:r>
            <a:endParaRPr lang="bg-BG" sz="2000" dirty="0"/>
          </a:p>
        </p:txBody>
      </p:sp>
      <p:sp>
        <p:nvSpPr>
          <p:cNvPr id="6" name="TextBox 5"/>
          <p:cNvSpPr txBox="1"/>
          <p:nvPr/>
        </p:nvSpPr>
        <p:spPr>
          <a:xfrm>
            <a:off x="5580112" y="6165304"/>
            <a:ext cx="3096344" cy="369332"/>
          </a:xfrm>
          <a:prstGeom prst="rect">
            <a:avLst/>
          </a:prstGeom>
          <a:noFill/>
        </p:spPr>
        <p:txBody>
          <a:bodyPr wrap="square" rtlCol="0">
            <a:spAutoFit/>
          </a:bodyPr>
          <a:lstStyle/>
          <a:p>
            <a:r>
              <a:rPr lang="bg-BG" dirty="0" smtClean="0"/>
              <a:t>Адв. Мариян Кирянов</a:t>
            </a:r>
            <a:endParaRPr lang="bg-BG" dirty="0"/>
          </a:p>
        </p:txBody>
      </p:sp>
    </p:spTree>
    <p:extLst>
      <p:ext uri="{BB962C8B-B14F-4D97-AF65-F5344CB8AC3E}">
        <p14:creationId xmlns:p14="http://schemas.microsoft.com/office/powerpoint/2010/main" val="369079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027" y="1772816"/>
            <a:ext cx="8229600" cy="4525963"/>
          </a:xfrm>
        </p:spPr>
        <p:txBody>
          <a:bodyPr>
            <a:normAutofit fontScale="62500" lnSpcReduction="20000"/>
          </a:bodyPr>
          <a:lstStyle/>
          <a:p>
            <a:r>
              <a:rPr lang="bg-BG" b="1" dirty="0"/>
              <a:t>11.</a:t>
            </a:r>
            <a:r>
              <a:rPr lang="bg-BG" dirty="0"/>
              <a:t> Дружеството се представлява и управлява от Управител/и/.</a:t>
            </a:r>
            <a:endParaRPr lang="en-US" dirty="0"/>
          </a:p>
          <a:p>
            <a:endParaRPr lang="en-US" dirty="0"/>
          </a:p>
          <a:p>
            <a:r>
              <a:rPr lang="bg-BG" b="1" dirty="0"/>
              <a:t>12.</a:t>
            </a:r>
            <a:r>
              <a:rPr lang="bg-BG" dirty="0"/>
              <a:t> Управителят има право да:</a:t>
            </a:r>
            <a:endParaRPr lang="en-US" dirty="0"/>
          </a:p>
          <a:p>
            <a:r>
              <a:rPr lang="bg-BG" dirty="0"/>
              <a:t>(1). Управлява и представлява Дружеството;</a:t>
            </a:r>
            <a:endParaRPr lang="en-US" dirty="0"/>
          </a:p>
          <a:p>
            <a:r>
              <a:rPr lang="bg-BG" dirty="0"/>
              <a:t>(2). Взема решения, свързани с вътрешната дейност на Дружеството и неговите външни отношения;</a:t>
            </a:r>
            <a:endParaRPr lang="en-US" dirty="0"/>
          </a:p>
          <a:p>
            <a:r>
              <a:rPr lang="bg-BG" dirty="0"/>
              <a:t>(3).</a:t>
            </a:r>
            <a:r>
              <a:rPr lang="bg-BG" b="1" dirty="0"/>
              <a:t> </a:t>
            </a:r>
            <a:r>
              <a:rPr lang="bg-BG" dirty="0"/>
              <a:t>Сключва и прекратява трудови договори с персонала на Дружеството;</a:t>
            </a:r>
            <a:endParaRPr lang="en-US" dirty="0"/>
          </a:p>
          <a:p>
            <a:r>
              <a:rPr lang="bg-BG" dirty="0"/>
              <a:t>(4). Сключва договори с трети лица, свързани с дейността на Дружеството. Договорите за придобиване и за разпореждане с недвижими имоти и вещни права върху тях се сключват въз основа на решение на едноличния собственик на капитала;</a:t>
            </a:r>
            <a:endParaRPr lang="en-US" dirty="0"/>
          </a:p>
          <a:p>
            <a:r>
              <a:rPr lang="bg-BG" dirty="0"/>
              <a:t>(5).</a:t>
            </a:r>
            <a:r>
              <a:rPr lang="bg-BG" b="1" dirty="0"/>
              <a:t> </a:t>
            </a:r>
            <a:r>
              <a:rPr lang="bg-BG" dirty="0"/>
              <a:t>Събира вземанията на Дружеството</a:t>
            </a:r>
            <a:r>
              <a:rPr lang="bg-BG" b="1" dirty="0"/>
              <a:t>;</a:t>
            </a:r>
            <a:endParaRPr lang="en-US" b="1" i="1" dirty="0"/>
          </a:p>
          <a:p>
            <a:r>
              <a:rPr lang="bg-BG" dirty="0"/>
              <a:t>(6). Реализира всички дейности, необходими за нормалното функциониране на Дружеството в съответствие със закона, настоящия Учредителен акт и решенията на Едноличния собственик;</a:t>
            </a:r>
            <a:endParaRPr lang="en-US" b="1" i="1" dirty="0"/>
          </a:p>
          <a:p>
            <a:r>
              <a:rPr lang="bg-BG" dirty="0"/>
              <a:t>(7). Осъществява всички други действия, които не са от изключителната компетентност на Едноличния собственик.  </a:t>
            </a:r>
            <a:endParaRPr lang="en-US" dirty="0"/>
          </a:p>
          <a:p>
            <a:endParaRPr lang="en-US" dirty="0"/>
          </a:p>
        </p:txBody>
      </p:sp>
      <p:sp>
        <p:nvSpPr>
          <p:cNvPr id="3" name="Title 2"/>
          <p:cNvSpPr>
            <a:spLocks noGrp="1"/>
          </p:cNvSpPr>
          <p:nvPr>
            <p:ph type="title"/>
          </p:nvPr>
        </p:nvSpPr>
        <p:spPr/>
        <p:txBody>
          <a:bodyPr>
            <a:normAutofit/>
          </a:bodyPr>
          <a:lstStyle/>
          <a:p>
            <a:r>
              <a:rPr lang="bg-BG" sz="2400" dirty="0"/>
              <a:t>Документи за </a:t>
            </a:r>
            <a:r>
              <a:rPr lang="bg-BG" sz="2400" dirty="0" smtClean="0"/>
              <a:t>регистрация</a:t>
            </a:r>
            <a:r>
              <a:rPr lang="en-GB" sz="2400" dirty="0" smtClean="0"/>
              <a:t/>
            </a:r>
            <a:br>
              <a:rPr lang="en-GB" sz="2400" dirty="0" smtClean="0"/>
            </a:br>
            <a:r>
              <a:rPr lang="bg-BG" sz="2400" dirty="0" smtClean="0"/>
              <a:t>на </a:t>
            </a:r>
            <a:r>
              <a:rPr lang="bg-BG" sz="2400" dirty="0"/>
              <a:t>ЕООД – </a:t>
            </a:r>
            <a:r>
              <a:rPr lang="bg-BG" sz="2400" dirty="0" smtClean="0"/>
              <a:t>Учредителен </a:t>
            </a:r>
            <a:r>
              <a:rPr lang="bg-BG" sz="2400" dirty="0"/>
              <a:t>акт</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06507"/>
            <a:ext cx="1950720" cy="1188720"/>
          </a:xfrm>
          <a:prstGeom prst="rect">
            <a:avLst/>
          </a:prstGeom>
          <a:ln>
            <a:noFill/>
          </a:ln>
          <a:effectLst>
            <a:softEdge rad="112500"/>
          </a:effectLst>
        </p:spPr>
      </p:pic>
    </p:spTree>
    <p:extLst>
      <p:ext uri="{BB962C8B-B14F-4D97-AF65-F5344CB8AC3E}">
        <p14:creationId xmlns:p14="http://schemas.microsoft.com/office/powerpoint/2010/main" val="312398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2037"/>
            <a:ext cx="8229600" cy="4525963"/>
          </a:xfrm>
        </p:spPr>
        <p:txBody>
          <a:bodyPr>
            <a:normAutofit fontScale="55000" lnSpcReduction="20000"/>
          </a:bodyPr>
          <a:lstStyle/>
          <a:p>
            <a:r>
              <a:rPr lang="en-US" b="1" dirty="0"/>
              <a:t>VII</a:t>
            </a:r>
            <a:r>
              <a:rPr lang="bg-BG" b="1" dirty="0"/>
              <a:t>. </a:t>
            </a:r>
            <a:r>
              <a:rPr lang="bg-BG" b="1" dirty="0" smtClean="0"/>
              <a:t>ГОДИШНО ПРИКЛЮЧВАНЕ</a:t>
            </a:r>
            <a:endParaRPr lang="en-US" dirty="0" smtClean="0"/>
          </a:p>
          <a:p>
            <a:r>
              <a:rPr lang="bg-BG" b="1" dirty="0" smtClean="0"/>
              <a:t>13. </a:t>
            </a:r>
            <a:r>
              <a:rPr lang="bg-BG" dirty="0" smtClean="0"/>
              <a:t>Дружеството води счетоводство (търговска книга), в което отразява движението на имуществото на предприятието съобразно с разпоредбите на Закона за счетоводството.</a:t>
            </a:r>
            <a:endParaRPr lang="en-US" dirty="0" smtClean="0"/>
          </a:p>
          <a:p>
            <a:pPr marL="109728" indent="0">
              <a:buNone/>
            </a:pPr>
            <a:r>
              <a:rPr lang="bg-BG" b="1" dirty="0"/>
              <a:t> </a:t>
            </a:r>
            <a:endParaRPr lang="en-US" dirty="0"/>
          </a:p>
          <a:p>
            <a:r>
              <a:rPr lang="bg-BG" b="1" dirty="0"/>
              <a:t>14.</a:t>
            </a:r>
            <a:r>
              <a:rPr lang="bg-BG" dirty="0"/>
              <a:t> Управителят на дружеството изготвя в първите три месеца на всяка финансова година на дружеството отчет за годишното приключване и доклад за финансовото състояние за изминалата финансова година.</a:t>
            </a:r>
            <a:endParaRPr lang="en-US" dirty="0"/>
          </a:p>
          <a:p>
            <a:endParaRPr lang="en-US" dirty="0"/>
          </a:p>
          <a:p>
            <a:r>
              <a:rPr lang="bg-BG" b="1" dirty="0"/>
              <a:t>15.</a:t>
            </a:r>
            <a:r>
              <a:rPr lang="bg-BG" dirty="0"/>
              <a:t> Едноличният собственик има право по всяко време, чрез писмено искане, отправено до управителя, да изисква отчета за годишното приключване и доклада за финансовото състояние да бъдат проверени от експерт-счетоводител, освен когато съществува законово задължение за такава проверка.</a:t>
            </a:r>
            <a:endParaRPr lang="en-US" dirty="0"/>
          </a:p>
          <a:p>
            <a:endParaRPr lang="en-US" dirty="0"/>
          </a:p>
          <a:p>
            <a:r>
              <a:rPr lang="bg-BG" b="1" dirty="0"/>
              <a:t>16.</a:t>
            </a:r>
            <a:r>
              <a:rPr lang="bg-BG" dirty="0"/>
              <a:t> Управителят е длъжен да изпрати на eдноличния собственик отчета за годишното приключване, респ. доклада на експерт-счетоводителя и неговото предложение за разпределение на финансовия резултат, незабавно след тяхното изготвяне.</a:t>
            </a:r>
            <a:endParaRPr lang="en-US" dirty="0"/>
          </a:p>
          <a:p>
            <a:endParaRPr lang="en-US" dirty="0"/>
          </a:p>
        </p:txBody>
      </p:sp>
      <p:sp>
        <p:nvSpPr>
          <p:cNvPr id="3" name="Title 2"/>
          <p:cNvSpPr>
            <a:spLocks noGrp="1"/>
          </p:cNvSpPr>
          <p:nvPr>
            <p:ph type="title"/>
          </p:nvPr>
        </p:nvSpPr>
        <p:spPr/>
        <p:txBody>
          <a:bodyPr>
            <a:normAutofit/>
          </a:bodyPr>
          <a:lstStyle/>
          <a:p>
            <a:r>
              <a:rPr lang="bg-BG" sz="2800" dirty="0"/>
              <a:t>Документи за регистрация </a:t>
            </a:r>
            <a:r>
              <a:rPr lang="en-GB" sz="2800" dirty="0" smtClean="0"/>
              <a:t/>
            </a:r>
            <a:br>
              <a:rPr lang="en-GB" sz="2800" dirty="0" smtClean="0"/>
            </a:br>
            <a:r>
              <a:rPr lang="bg-BG" sz="2800" dirty="0" smtClean="0"/>
              <a:t>на </a:t>
            </a:r>
            <a:r>
              <a:rPr lang="bg-BG" sz="2800" dirty="0"/>
              <a:t>ЕООД – Учредителен акт</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675" y="653738"/>
            <a:ext cx="2330807" cy="1551126"/>
          </a:xfrm>
          <a:prstGeom prst="rect">
            <a:avLst/>
          </a:prstGeom>
          <a:ln>
            <a:noFill/>
          </a:ln>
          <a:effectLst>
            <a:softEdge rad="112500"/>
          </a:effectLst>
        </p:spPr>
      </p:pic>
    </p:spTree>
    <p:extLst>
      <p:ext uri="{BB962C8B-B14F-4D97-AF65-F5344CB8AC3E}">
        <p14:creationId xmlns:p14="http://schemas.microsoft.com/office/powerpoint/2010/main" val="282767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361916"/>
            <a:ext cx="8229600" cy="4525963"/>
          </a:xfrm>
        </p:spPr>
        <p:txBody>
          <a:bodyPr>
            <a:normAutofit fontScale="47500" lnSpcReduction="20000"/>
          </a:bodyPr>
          <a:lstStyle/>
          <a:p>
            <a:pPr algn="just"/>
            <a:r>
              <a:rPr lang="en-US" b="1" dirty="0"/>
              <a:t>VIII</a:t>
            </a:r>
            <a:r>
              <a:rPr lang="bg-BG" b="1" dirty="0"/>
              <a:t>. ПРЕКРАТЯВАНЕ НА ДРУЖЕСТВОТО</a:t>
            </a:r>
            <a:endParaRPr lang="en-US" dirty="0"/>
          </a:p>
          <a:p>
            <a:pPr algn="just"/>
            <a:r>
              <a:rPr lang="bg-BG" b="1" dirty="0"/>
              <a:t>17.</a:t>
            </a:r>
            <a:r>
              <a:rPr lang="bg-BG" dirty="0"/>
              <a:t> Дружеството се прекратява чрез решение на едноличния собственик, както и във всички случаи, когато законът императивно предвижда прекратяването му.</a:t>
            </a:r>
            <a:endParaRPr lang="en-US" dirty="0"/>
          </a:p>
          <a:p>
            <a:pPr algn="just"/>
            <a:endParaRPr lang="en-US" dirty="0"/>
          </a:p>
          <a:p>
            <a:pPr algn="just"/>
            <a:r>
              <a:rPr lang="bg-BG" b="1" dirty="0"/>
              <a:t>18.</a:t>
            </a:r>
            <a:r>
              <a:rPr lang="bg-BG" dirty="0"/>
              <a:t> Ликвидацията се осъществява от управителя, освен ако едноличния собственик не избере ликвидатор или ликвидатори.</a:t>
            </a:r>
            <a:endParaRPr lang="en-US" dirty="0"/>
          </a:p>
          <a:p>
            <a:pPr algn="just"/>
            <a:endParaRPr lang="en-US" dirty="0"/>
          </a:p>
          <a:p>
            <a:pPr algn="just"/>
            <a:r>
              <a:rPr lang="en-US" b="1" dirty="0"/>
              <a:t>IX</a:t>
            </a:r>
            <a:r>
              <a:rPr lang="bg-BG" b="1" dirty="0"/>
              <a:t>. ДРУГИ РАЗПОРЕДБИ</a:t>
            </a:r>
            <a:endParaRPr lang="en-US" dirty="0"/>
          </a:p>
          <a:p>
            <a:pPr algn="just"/>
            <a:r>
              <a:rPr lang="bg-BG" b="1" dirty="0"/>
              <a:t>18. </a:t>
            </a:r>
            <a:r>
              <a:rPr lang="bg-BG" dirty="0"/>
              <a:t>Ако отделни разпоредби на настоящия учредителен акт са или станат недействителни, това не засяга действието на останалата част от него. Едноличният собственик се задължава в такъв случай да замени недействителната разпоредба с друга най-близка по стопанска целесъобразност до отпадналата, чрез решение за промяна на учредителния акт.</a:t>
            </a:r>
            <a:endParaRPr lang="en-US" dirty="0"/>
          </a:p>
          <a:p>
            <a:pPr algn="just"/>
            <a:endParaRPr lang="en-US" dirty="0"/>
          </a:p>
          <a:p>
            <a:pPr algn="just"/>
            <a:r>
              <a:rPr lang="bg-BG" b="1" dirty="0"/>
              <a:t>19</a:t>
            </a:r>
            <a:r>
              <a:rPr lang="bg-BG" dirty="0"/>
              <a:t>. За неуредените в настоящия учредителен акт случаи ще се прилагат съответните правила на Търговския закон, както и другите норми на действащото законодателство.</a:t>
            </a:r>
            <a:endParaRPr lang="en-US" dirty="0"/>
          </a:p>
          <a:p>
            <a:pPr algn="just"/>
            <a:r>
              <a:rPr lang="bg-BG" dirty="0"/>
              <a:t>Учредителният акт се състави в два еднообразни екземпляра – един за архива на Дружеството и един за вписване в Търговския регистър.</a:t>
            </a:r>
            <a:endParaRPr lang="en-US" dirty="0"/>
          </a:p>
          <a:p>
            <a:pPr algn="just"/>
            <a:r>
              <a:rPr lang="bg-BG" b="1" dirty="0"/>
              <a:t> </a:t>
            </a:r>
            <a:endParaRPr lang="en-US" dirty="0"/>
          </a:p>
          <a:p>
            <a:pPr algn="just"/>
            <a:r>
              <a:rPr lang="bg-BG" b="1" dirty="0"/>
              <a:t>ЕДНОЛИЧЕН СОБСТВЕНИК НА КАПИТАЛА:</a:t>
            </a:r>
            <a:endParaRPr lang="en-US" dirty="0"/>
          </a:p>
          <a:p>
            <a:pPr algn="just"/>
            <a:endParaRPr lang="en-US" dirty="0"/>
          </a:p>
          <a:p>
            <a:pPr algn="just"/>
            <a:r>
              <a:rPr lang="bg-BG" dirty="0"/>
              <a:t>____________________________</a:t>
            </a:r>
            <a:endParaRPr lang="en-US" dirty="0"/>
          </a:p>
          <a:p>
            <a:pPr algn="just"/>
            <a:r>
              <a:rPr lang="bg-BG" b="1" dirty="0"/>
              <a:t>/</a:t>
            </a:r>
            <a:r>
              <a:rPr lang="en-US" dirty="0"/>
              <a:t>……………………….</a:t>
            </a:r>
            <a:r>
              <a:rPr lang="bg-BG" b="1" dirty="0"/>
              <a:t>/</a:t>
            </a:r>
            <a:endParaRPr lang="en-US" dirty="0"/>
          </a:p>
          <a:p>
            <a:endParaRPr lang="en-US" dirty="0"/>
          </a:p>
        </p:txBody>
      </p:sp>
      <p:sp>
        <p:nvSpPr>
          <p:cNvPr id="3" name="Title 2"/>
          <p:cNvSpPr>
            <a:spLocks noGrp="1"/>
          </p:cNvSpPr>
          <p:nvPr>
            <p:ph type="title"/>
          </p:nvPr>
        </p:nvSpPr>
        <p:spPr>
          <a:xfrm>
            <a:off x="513090" y="549463"/>
            <a:ext cx="8229600" cy="1143000"/>
          </a:xfrm>
        </p:spPr>
        <p:txBody>
          <a:bodyPr>
            <a:normAutofit/>
          </a:bodyPr>
          <a:lstStyle/>
          <a:p>
            <a:r>
              <a:rPr lang="bg-BG" sz="2400" dirty="0"/>
              <a:t>Документи за регистрация </a:t>
            </a:r>
            <a:r>
              <a:rPr lang="en-GB" sz="2400" dirty="0" smtClean="0"/>
              <a:t/>
            </a:r>
            <a:br>
              <a:rPr lang="en-GB" sz="2400" dirty="0" smtClean="0"/>
            </a:br>
            <a:r>
              <a:rPr lang="bg-BG" sz="2400" dirty="0" smtClean="0"/>
              <a:t>на </a:t>
            </a:r>
            <a:r>
              <a:rPr lang="bg-BG" sz="2400" dirty="0"/>
              <a:t>ЕООД – Учредителен акт</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76672"/>
            <a:ext cx="2543944" cy="1689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540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716" y="2811907"/>
            <a:ext cx="7920880" cy="3456384"/>
          </a:xfrm>
        </p:spPr>
        <p:txBody>
          <a:bodyPr>
            <a:normAutofit fontScale="70000" lnSpcReduction="20000"/>
          </a:bodyPr>
          <a:lstStyle/>
          <a:p>
            <a:r>
              <a:rPr lang="bg-BG" dirty="0"/>
              <a:t>„</a:t>
            </a:r>
            <a:r>
              <a:rPr lang="en-US" dirty="0"/>
              <a:t>………………..</a:t>
            </a:r>
            <a:r>
              <a:rPr lang="bg-BG" dirty="0"/>
              <a:t>” ЕООД – в процес на регистрация ПРОТОКОЛ</a:t>
            </a:r>
            <a:endParaRPr lang="en-US" b="1" dirty="0"/>
          </a:p>
          <a:p>
            <a:r>
              <a:rPr lang="en-US" dirty="0"/>
              <a:t>ОТ ЗАСЕДАНИЕ НА ЕДНОЛИЧНИЯ СОБСТВЕНИК НА КАПИТАЛА НА</a:t>
            </a:r>
            <a:endParaRPr lang="en-US" b="1" dirty="0"/>
          </a:p>
          <a:p>
            <a:r>
              <a:rPr lang="bg-BG" dirty="0"/>
              <a:t>„</a:t>
            </a:r>
            <a:r>
              <a:rPr lang="en-US" dirty="0"/>
              <a:t>……………...</a:t>
            </a:r>
            <a:r>
              <a:rPr lang="bg-BG" dirty="0"/>
              <a:t>” ЕООД</a:t>
            </a:r>
            <a:endParaRPr lang="en-US" dirty="0"/>
          </a:p>
          <a:p>
            <a:endParaRPr lang="en-US" dirty="0"/>
          </a:p>
          <a:p>
            <a:r>
              <a:rPr lang="bg-BG" dirty="0"/>
              <a:t>Днес, </a:t>
            </a:r>
            <a:r>
              <a:rPr lang="en-US" dirty="0"/>
              <a:t>…………..</a:t>
            </a:r>
            <a:r>
              <a:rPr lang="bg-BG" dirty="0"/>
              <a:t>г., в гр. </a:t>
            </a:r>
            <a:r>
              <a:rPr lang="en-US" dirty="0"/>
              <a:t>…………….</a:t>
            </a:r>
            <a:r>
              <a:rPr lang="bg-BG" dirty="0"/>
              <a:t>, едноличният собственик на капитала на „” ЕООД – в процес на регистрация, със седалище и адрес на управление: </a:t>
            </a:r>
            <a:r>
              <a:rPr lang="en-US" dirty="0"/>
              <a:t>…………… </a:t>
            </a:r>
            <a:r>
              <a:rPr lang="bg-BG" dirty="0"/>
              <a:t>– </a:t>
            </a:r>
            <a:r>
              <a:rPr lang="en-US" dirty="0"/>
              <a:t>……………., с ЕГН: ……………., с </a:t>
            </a:r>
            <a:r>
              <a:rPr lang="en-US" dirty="0" err="1"/>
              <a:t>л.к</a:t>
            </a:r>
            <a:r>
              <a:rPr lang="en-US" dirty="0"/>
              <a:t>. № ……………, с </a:t>
            </a:r>
            <a:r>
              <a:rPr lang="en-US" dirty="0" err="1"/>
              <a:t>дата</a:t>
            </a:r>
            <a:r>
              <a:rPr lang="en-US" dirty="0"/>
              <a:t> на </a:t>
            </a:r>
            <a:r>
              <a:rPr lang="en-US" dirty="0" err="1"/>
              <a:t>издаване</a:t>
            </a:r>
            <a:r>
              <a:rPr lang="en-US" dirty="0"/>
              <a:t> ……………….г., </a:t>
            </a:r>
            <a:r>
              <a:rPr lang="en-US" dirty="0" err="1"/>
              <a:t>издадена</a:t>
            </a:r>
            <a:r>
              <a:rPr lang="en-US" dirty="0"/>
              <a:t> </a:t>
            </a:r>
            <a:r>
              <a:rPr lang="en-US" dirty="0" err="1"/>
              <a:t>от</a:t>
            </a:r>
            <a:r>
              <a:rPr lang="en-US" dirty="0"/>
              <a:t> МВР - ……………,</a:t>
            </a:r>
            <a:r>
              <a:rPr lang="bg-BG" dirty="0"/>
              <a:t> валидна до </a:t>
            </a:r>
            <a:r>
              <a:rPr lang="en-US" dirty="0"/>
              <a:t>…………….</a:t>
            </a:r>
            <a:r>
              <a:rPr lang="bg-BG" dirty="0"/>
              <a:t>г.,</a:t>
            </a:r>
            <a:r>
              <a:rPr lang="en-US" dirty="0"/>
              <a:t> с </a:t>
            </a:r>
            <a:r>
              <a:rPr lang="en-US" dirty="0" err="1"/>
              <a:t>постоянен</a:t>
            </a:r>
            <a:r>
              <a:rPr lang="en-US" dirty="0"/>
              <a:t> </a:t>
            </a:r>
            <a:r>
              <a:rPr lang="en-US" dirty="0" err="1"/>
              <a:t>адрес</a:t>
            </a:r>
            <a:r>
              <a:rPr lang="en-US" dirty="0"/>
              <a:t>: ………………</a:t>
            </a:r>
            <a:r>
              <a:rPr lang="bg-BG" dirty="0"/>
              <a:t>, наричан по-долу „УЧРЕДИТЕЛ</a:t>
            </a:r>
            <a:r>
              <a:rPr lang="en-US" dirty="0"/>
              <a:t>”</a:t>
            </a:r>
            <a:r>
              <a:rPr lang="bg-BG" dirty="0"/>
              <a:t>.   </a:t>
            </a:r>
            <a:endParaRPr lang="en-US" dirty="0"/>
          </a:p>
          <a:p>
            <a:endParaRPr lang="en-US" dirty="0"/>
          </a:p>
        </p:txBody>
      </p:sp>
      <p:sp>
        <p:nvSpPr>
          <p:cNvPr id="3" name="Title 2"/>
          <p:cNvSpPr>
            <a:spLocks noGrp="1"/>
          </p:cNvSpPr>
          <p:nvPr>
            <p:ph type="title"/>
          </p:nvPr>
        </p:nvSpPr>
        <p:spPr>
          <a:xfrm>
            <a:off x="251520" y="332656"/>
            <a:ext cx="8363272" cy="1661046"/>
          </a:xfrm>
        </p:spPr>
        <p:txBody>
          <a:bodyPr>
            <a:normAutofit/>
          </a:bodyPr>
          <a:lstStyle/>
          <a:p>
            <a:r>
              <a:rPr lang="bg-BG" sz="2400" dirty="0"/>
              <a:t>Документи за регистрация на </a:t>
            </a:r>
            <a:r>
              <a:rPr lang="bg-BG" sz="2400" dirty="0" smtClean="0"/>
              <a:t>ЕООД </a:t>
            </a:r>
            <a:r>
              <a:rPr lang="bg-BG" sz="2400" dirty="0" smtClean="0"/>
              <a:t>–</a:t>
            </a:r>
            <a:r>
              <a:rPr lang="en-GB" sz="2400" dirty="0" smtClean="0"/>
              <a:t/>
            </a:r>
            <a:br>
              <a:rPr lang="en-GB" sz="2400" dirty="0" smtClean="0"/>
            </a:br>
            <a:r>
              <a:rPr lang="bg-BG" sz="2400" dirty="0" smtClean="0"/>
              <a:t>Протокол </a:t>
            </a:r>
            <a:r>
              <a:rPr lang="bg-BG" sz="2400" dirty="0" smtClean="0"/>
              <a:t>от заседание на </a:t>
            </a:r>
            <a:r>
              <a:rPr lang="bg-BG" sz="2400" dirty="0" smtClean="0"/>
              <a:t>едноличния</a:t>
            </a:r>
            <a:r>
              <a:rPr lang="en-GB" sz="2400" dirty="0"/>
              <a:t/>
            </a:r>
            <a:br>
              <a:rPr lang="en-GB" sz="2400" dirty="0"/>
            </a:br>
            <a:r>
              <a:rPr lang="bg-BG" sz="2400" dirty="0" smtClean="0"/>
              <a:t>собственик </a:t>
            </a:r>
            <a:r>
              <a:rPr lang="bg-BG" sz="2400" dirty="0" smtClean="0"/>
              <a:t>на капитал</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340768"/>
            <a:ext cx="2664296" cy="1392634"/>
          </a:xfrm>
          <a:prstGeom prst="rect">
            <a:avLst/>
          </a:prstGeom>
        </p:spPr>
      </p:pic>
    </p:spTree>
    <p:extLst>
      <p:ext uri="{BB962C8B-B14F-4D97-AF65-F5344CB8AC3E}">
        <p14:creationId xmlns:p14="http://schemas.microsoft.com/office/powerpoint/2010/main" val="344662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92896"/>
            <a:ext cx="8291264" cy="3442387"/>
          </a:xfrm>
        </p:spPr>
        <p:txBody>
          <a:bodyPr>
            <a:normAutofit fontScale="77500" lnSpcReduction="20000"/>
          </a:bodyPr>
          <a:lstStyle/>
          <a:p>
            <a:r>
              <a:rPr lang="bg-BG" dirty="0"/>
              <a:t>Взе решения по следните въпроси: </a:t>
            </a:r>
            <a:endParaRPr lang="en-US" dirty="0"/>
          </a:p>
          <a:p>
            <a:r>
              <a:rPr lang="bg-BG" dirty="0"/>
              <a:t>1. Вземане на решение за учредяване на Еднолично дружество с ограничена отговорност  „</a:t>
            </a:r>
            <a:r>
              <a:rPr lang="en-US" dirty="0"/>
              <a:t>…………..</a:t>
            </a:r>
            <a:r>
              <a:rPr lang="bg-BG" dirty="0"/>
              <a:t>” ЕООД. </a:t>
            </a:r>
            <a:endParaRPr lang="en-US" dirty="0"/>
          </a:p>
          <a:p>
            <a:r>
              <a:rPr lang="en-US" dirty="0"/>
              <a:t>2. Определяне на </a:t>
            </a:r>
            <a:r>
              <a:rPr lang="en-US" dirty="0" err="1"/>
              <a:t>седалище</a:t>
            </a:r>
            <a:r>
              <a:rPr lang="en-US" dirty="0"/>
              <a:t> и </a:t>
            </a:r>
            <a:r>
              <a:rPr lang="en-US" dirty="0" err="1"/>
              <a:t>адрес</a:t>
            </a:r>
            <a:r>
              <a:rPr lang="en-US" dirty="0"/>
              <a:t> на </a:t>
            </a:r>
            <a:r>
              <a:rPr lang="en-US" dirty="0" err="1"/>
              <a:t>управление</a:t>
            </a:r>
            <a:r>
              <a:rPr lang="en-US" dirty="0"/>
              <a:t> на </a:t>
            </a:r>
            <a:r>
              <a:rPr lang="en-US" dirty="0" err="1"/>
              <a:t>дружеството</a:t>
            </a:r>
            <a:r>
              <a:rPr lang="en-US" dirty="0"/>
              <a:t>.</a:t>
            </a:r>
          </a:p>
          <a:p>
            <a:r>
              <a:rPr lang="bg-BG" dirty="0"/>
              <a:t>3. Предмет на дейност и срок на дружеството.</a:t>
            </a:r>
            <a:endParaRPr lang="en-US" dirty="0"/>
          </a:p>
          <a:p>
            <a:r>
              <a:rPr lang="bg-BG" dirty="0"/>
              <a:t>4. Вземане на решение за размера на капитала на  „</a:t>
            </a:r>
            <a:r>
              <a:rPr lang="en-US" dirty="0"/>
              <a:t>………….</a:t>
            </a:r>
            <a:r>
              <a:rPr lang="bg-BG" dirty="0"/>
              <a:t>” ЕООД. </a:t>
            </a:r>
            <a:endParaRPr lang="en-US" dirty="0"/>
          </a:p>
          <a:p>
            <a:r>
              <a:rPr lang="bg-BG" dirty="0"/>
              <a:t>5. Избор на управител/и.</a:t>
            </a:r>
            <a:endParaRPr lang="en-US" dirty="0"/>
          </a:p>
          <a:p>
            <a:r>
              <a:rPr lang="bg-BG" dirty="0"/>
              <a:t>6. Одобрение на Учредителен акт на Дружеството.</a:t>
            </a:r>
            <a:endParaRPr lang="en-US" dirty="0"/>
          </a:p>
          <a:p>
            <a:pPr marL="109728" indent="0">
              <a:buNone/>
            </a:pPr>
            <a:r>
              <a:rPr lang="bg-BG" dirty="0"/>
              <a:t> </a:t>
            </a:r>
            <a:endParaRPr lang="en-US" dirty="0"/>
          </a:p>
          <a:p>
            <a:endParaRPr lang="en-US" dirty="0"/>
          </a:p>
        </p:txBody>
      </p:sp>
      <p:sp>
        <p:nvSpPr>
          <p:cNvPr id="3" name="Title 2"/>
          <p:cNvSpPr>
            <a:spLocks noGrp="1"/>
          </p:cNvSpPr>
          <p:nvPr>
            <p:ph type="title"/>
          </p:nvPr>
        </p:nvSpPr>
        <p:spPr>
          <a:xfrm>
            <a:off x="323528" y="274638"/>
            <a:ext cx="8363272" cy="2074242"/>
          </a:xfrm>
        </p:spPr>
        <p:txBody>
          <a:bodyPr>
            <a:normAutofit/>
          </a:bodyPr>
          <a:lstStyle/>
          <a:p>
            <a:r>
              <a:rPr lang="bg-BG" sz="2000" dirty="0"/>
              <a:t>Документи за регистрация на ЕООД – </a:t>
            </a:r>
            <a:r>
              <a:rPr lang="en-GB" sz="2000" dirty="0" smtClean="0"/>
              <a:t/>
            </a:r>
            <a:br>
              <a:rPr lang="en-GB" sz="2000" dirty="0" smtClean="0"/>
            </a:br>
            <a:r>
              <a:rPr lang="bg-BG" sz="2000" dirty="0" smtClean="0"/>
              <a:t>Протокол </a:t>
            </a:r>
            <a:r>
              <a:rPr lang="bg-BG" sz="2000" dirty="0"/>
              <a:t>от заседание на едноличния </a:t>
            </a:r>
            <a:r>
              <a:rPr lang="en-GB" sz="2000" dirty="0" smtClean="0"/>
              <a:t/>
            </a:r>
            <a:br>
              <a:rPr lang="en-GB" sz="2000" dirty="0" smtClean="0"/>
            </a:br>
            <a:r>
              <a:rPr lang="bg-BG" sz="2000" dirty="0" smtClean="0"/>
              <a:t>собственик </a:t>
            </a:r>
            <a:r>
              <a:rPr lang="bg-BG" sz="2000" dirty="0"/>
              <a:t>на капитал</a:t>
            </a:r>
            <a:endParaRPr lang="en-US" sz="2000" dirty="0"/>
          </a:p>
        </p:txBody>
      </p:sp>
      <p:pic>
        <p:nvPicPr>
          <p:cNvPr id="4" name="Picture 3"/>
          <p:cNvPicPr>
            <a:picLocks noChangeAspect="1"/>
          </p:cNvPicPr>
          <p:nvPr/>
        </p:nvPicPr>
        <p:blipFill>
          <a:blip r:embed="rId2"/>
          <a:stretch>
            <a:fillRect/>
          </a:stretch>
        </p:blipFill>
        <p:spPr>
          <a:xfrm>
            <a:off x="5868144" y="513825"/>
            <a:ext cx="2499577" cy="1835055"/>
          </a:xfrm>
          <a:prstGeom prst="rect">
            <a:avLst/>
          </a:prstGeom>
        </p:spPr>
      </p:pic>
    </p:spTree>
    <p:extLst>
      <p:ext uri="{BB962C8B-B14F-4D97-AF65-F5344CB8AC3E}">
        <p14:creationId xmlns:p14="http://schemas.microsoft.com/office/powerpoint/2010/main" val="964070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248</TotalTime>
  <Words>3115</Words>
  <Application>Microsoft Office PowerPoint</Application>
  <PresentationFormat>On-screen Show (4:3)</PresentationFormat>
  <Paragraphs>691</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Calibri</vt:lpstr>
      <vt:lpstr>Lucida Sans Unicode</vt:lpstr>
      <vt:lpstr>Verdana</vt:lpstr>
      <vt:lpstr>Wingdings 2</vt:lpstr>
      <vt:lpstr>Wingdings 3</vt:lpstr>
      <vt:lpstr>Concourse</vt:lpstr>
      <vt:lpstr>Подготовка на всички необходими документи за регистрация на фирма. </vt:lpstr>
      <vt:lpstr>Документи за регистрация на ЕООД – Учредителен акт </vt:lpstr>
      <vt:lpstr>Документи за регистрация  на ЕООД – Учредителен акт</vt:lpstr>
      <vt:lpstr>Документи за регистрация на ЕООД – Учредителен акт</vt:lpstr>
      <vt:lpstr>Документи за регистрация на ЕООД – Учредителен акт</vt:lpstr>
      <vt:lpstr>Документи за регистрация  на ЕООД – Учредителен акт</vt:lpstr>
      <vt:lpstr>Документи за регистрация  на ЕООД – Учредителен акт</vt:lpstr>
      <vt:lpstr>Документи за регистрация на ЕООД – Протокол от заседание на едноличния собственик на капитал</vt:lpstr>
      <vt:lpstr>Документи за регистрация на ЕООД –  Протокол от заседание на едноличния  собственик на капитал</vt:lpstr>
      <vt:lpstr>Документи за регистрация на ЕООД –  Протокол от заседание на едноличния  собственик на капитал</vt:lpstr>
      <vt:lpstr>Документи за регистрация на ЕООД –  Протокол от заседание на едноличния  собственик на капитал</vt:lpstr>
      <vt:lpstr>Документи за регистрация на ЕООД –  Протокол от заседание на едноличния  собственик на капитал</vt:lpstr>
      <vt:lpstr>Документи за регистрация  на ЕООД – Образец от подпис- декларация за съгласие </vt:lpstr>
      <vt:lpstr>Документи за регистрация на ЕООД –  Декларация по чл. 141, ал. 8 от ТЗ</vt:lpstr>
      <vt:lpstr>Документи за регистрация на ЕООД –  Декларация по чл. 142 от ТЗ</vt:lpstr>
      <vt:lpstr>Документи за регистрация  на ЕООД – Декларация по  чл. 142 от ТЗ</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PowerPoint Presentation</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Дружествен договор</vt:lpstr>
      <vt:lpstr>Документи за регистрация на  ООД – Образец от подпис</vt:lpstr>
      <vt:lpstr>Документи за регистрация на  ООД – Образец от подпис</vt:lpstr>
      <vt:lpstr>Документи за регистрация на  ООД – Декларация по чл. 141, ал. 8 от ТЗ</vt:lpstr>
      <vt:lpstr>Документи за регистрация  на ООД – Декларация по чл. 142 от ТЗ</vt:lpstr>
      <vt:lpstr>Документи за регистрация на  ООД – Декларация по чл. 13, ал. 4 от ЗТР</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Подготовка на всички необходими документи за регистрация на фирма.</dc:title>
  <dc:creator>A7</dc:creator>
  <cp:lastModifiedBy>Ralitsa Marinova</cp:lastModifiedBy>
  <cp:revision>25</cp:revision>
  <dcterms:created xsi:type="dcterms:W3CDTF">2019-11-01T14:57:44Z</dcterms:created>
  <dcterms:modified xsi:type="dcterms:W3CDTF">2019-11-08T16:10:51Z</dcterms:modified>
</cp:coreProperties>
</file>