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9" r:id="rId14"/>
    <p:sldId id="271" r:id="rId15"/>
    <p:sldId id="272" r:id="rId16"/>
    <p:sldId id="280" r:id="rId17"/>
    <p:sldId id="273" r:id="rId18"/>
    <p:sldId id="274" r:id="rId19"/>
    <p:sldId id="281" r:id="rId20"/>
    <p:sldId id="275" r:id="rId21"/>
    <p:sldId id="276" r:id="rId22"/>
    <p:sldId id="277" r:id="rId23"/>
    <p:sldId id="278" r:id="rId24"/>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73CC536-4F3D-4E22-A9F1-A3C6D40310AC}" type="datetimeFigureOut">
              <a:rPr lang="bg-BG" smtClean="0"/>
              <a:t>15.11.2019 г.</a:t>
            </a:fld>
            <a:endParaRPr lang="bg-BG"/>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bg-BG"/>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53F3F3C-A60D-426C-8F94-912700854F7B}" type="slidenum">
              <a:rPr lang="bg-BG" smtClean="0"/>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3CC536-4F3D-4E22-A9F1-A3C6D40310AC}" type="datetimeFigureOut">
              <a:rPr lang="bg-BG" smtClean="0"/>
              <a:t>15.11.2019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3CC536-4F3D-4E22-A9F1-A3C6D40310AC}" type="datetimeFigureOut">
              <a:rPr lang="bg-BG" smtClean="0"/>
              <a:t>15.11.2019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3CC536-4F3D-4E22-A9F1-A3C6D40310AC}" type="datetimeFigureOut">
              <a:rPr lang="bg-BG" smtClean="0"/>
              <a:t>15.11.2019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3CC536-4F3D-4E22-A9F1-A3C6D40310AC}" type="datetimeFigureOut">
              <a:rPr lang="bg-BG" smtClean="0"/>
              <a:t>15.11.2019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3CC536-4F3D-4E22-A9F1-A3C6D40310AC}" type="datetimeFigureOut">
              <a:rPr lang="bg-BG" smtClean="0"/>
              <a:t>15.11.2019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53F3F3C-A60D-426C-8F94-912700854F7B}" type="slidenum">
              <a:rPr lang="bg-BG" smtClean="0"/>
              <a:t>‹#›</a:t>
            </a:fld>
            <a:endParaRPr lang="bg-BG"/>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3CC536-4F3D-4E22-A9F1-A3C6D40310AC}" type="datetimeFigureOut">
              <a:rPr lang="bg-BG" smtClean="0"/>
              <a:t>15.11.2019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353F3F3C-A60D-426C-8F94-912700854F7B}" type="slidenum">
              <a:rPr lang="bg-BG" smtClean="0"/>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3CC536-4F3D-4E22-A9F1-A3C6D40310AC}" type="datetimeFigureOut">
              <a:rPr lang="bg-BG" smtClean="0"/>
              <a:t>15.11.2019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353F3F3C-A60D-426C-8F94-912700854F7B}" type="slidenum">
              <a:rPr lang="bg-BG" smtClean="0"/>
              <a:t>‹#›</a:t>
            </a:fld>
            <a:endParaRPr lang="bg-BG"/>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CC536-4F3D-4E22-A9F1-A3C6D40310AC}" type="datetimeFigureOut">
              <a:rPr lang="bg-BG" smtClean="0"/>
              <a:t>15.11.2019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73CC536-4F3D-4E22-A9F1-A3C6D40310AC}" type="datetimeFigureOut">
              <a:rPr lang="bg-BG" smtClean="0"/>
              <a:t>15.11.2019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53F3F3C-A60D-426C-8F94-912700854F7B}" type="slidenum">
              <a:rPr lang="bg-BG" smtClean="0"/>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73CC536-4F3D-4E22-A9F1-A3C6D40310AC}" type="datetimeFigureOut">
              <a:rPr lang="bg-BG" smtClean="0"/>
              <a:t>15.11.2019 г.</a:t>
            </a:fld>
            <a:endParaRPr lang="bg-BG"/>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bg-BG"/>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53F3F3C-A60D-426C-8F94-912700854F7B}" type="slidenum">
              <a:rPr lang="bg-BG" smtClean="0"/>
              <a:t>‹#›</a:t>
            </a:fld>
            <a:endParaRPr lang="bg-BG"/>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73CC536-4F3D-4E22-A9F1-A3C6D40310AC}" type="datetimeFigureOut">
              <a:rPr lang="bg-BG" smtClean="0"/>
              <a:t>15.11.2019 г.</a:t>
            </a:fld>
            <a:endParaRPr lang="bg-BG"/>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bg-BG"/>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53F3F3C-A60D-426C-8F94-912700854F7B}" type="slidenum">
              <a:rPr lang="bg-BG" smtClean="0"/>
              <a:t>‹#›</a:t>
            </a:fld>
            <a:endParaRPr lang="bg-BG"/>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ravatami.bg/838" TargetMode="External"/><Relationship Id="rId2" Type="http://schemas.openxmlformats.org/officeDocument/2006/relationships/hyperlink" Target="https://advokatami.bg/docs"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pravatami.bg/680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crc.bg/files/_bg/Register_site_14_02_12.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nab-bas.bg/b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pravatami.bg/60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ravatami.bg/169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registryagency.bg/bg/contac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772400" cy="1829761"/>
          </a:xfrm>
        </p:spPr>
        <p:txBody>
          <a:bodyPr>
            <a:noAutofit/>
          </a:bodyPr>
          <a:lstStyle/>
          <a:p>
            <a:pPr algn="ctr"/>
            <a:r>
              <a:rPr lang="bg-BG" sz="3200" dirty="0" smtClean="0"/>
              <a:t>Процедури за създаване на фирма. </a:t>
            </a:r>
            <a:br>
              <a:rPr lang="bg-BG" sz="3200" dirty="0" smtClean="0"/>
            </a:br>
            <a:r>
              <a:rPr lang="bg-BG" sz="3200" dirty="0" smtClean="0"/>
              <a:t>Практически съвети. Дигитални инструменти.</a:t>
            </a:r>
            <a:br>
              <a:rPr lang="bg-BG" sz="3200" dirty="0" smtClean="0"/>
            </a:br>
            <a:r>
              <a:rPr lang="bg-BG" sz="3200" dirty="0" smtClean="0"/>
              <a:t> </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420888"/>
            <a:ext cx="4536503"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7078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bg-BG" dirty="0" smtClean="0"/>
              <a:t>Практически съвети</a:t>
            </a:r>
            <a:r>
              <a:rPr lang="bg-BG" dirty="0" smtClean="0"/>
              <a:t>:</a:t>
            </a:r>
            <a:endParaRPr lang="en-GB" dirty="0" smtClean="0"/>
          </a:p>
          <a:p>
            <a:pPr marL="109728" indent="0">
              <a:buNone/>
            </a:pPr>
            <a:endParaRPr lang="bg-BG" dirty="0" smtClean="0"/>
          </a:p>
          <a:p>
            <a:pPr marL="109728" indent="0">
              <a:buNone/>
            </a:pPr>
            <a:r>
              <a:rPr lang="ru-RU" b="1" dirty="0" smtClean="0"/>
              <a:t>НЕ </a:t>
            </a:r>
            <a:r>
              <a:rPr lang="ru-RU" b="1" dirty="0"/>
              <a:t>плащайте за удостоверение в </a:t>
            </a:r>
            <a:r>
              <a:rPr lang="ru-RU" b="1" dirty="0" smtClean="0"/>
              <a:t>Банката</a:t>
            </a:r>
            <a:r>
              <a:rPr lang="en-GB" dirty="0" smtClean="0"/>
              <a:t>!</a:t>
            </a:r>
          </a:p>
          <a:p>
            <a:pPr marL="109728" indent="0" algn="just">
              <a:buNone/>
            </a:pPr>
            <a:endParaRPr lang="en-GB" dirty="0"/>
          </a:p>
          <a:p>
            <a:pPr marL="109728" indent="0" algn="just">
              <a:buNone/>
            </a:pPr>
            <a:r>
              <a:rPr lang="ru-RU" dirty="0" smtClean="0"/>
              <a:t>При </a:t>
            </a:r>
            <a:r>
              <a:rPr lang="ru-RU" dirty="0"/>
              <a:t>откриване на фирмена сметка в банката задължително посочете, че не желаете да ви издават удостоверение - така ще спестите до 30-40лв. допълнителни такси. Вместо това при внасяне на документите използвайте вносната бележка за платения (внесения) капитал, която са Ви дали на касата.</a:t>
            </a:r>
            <a:endParaRPr lang="en-US" dirty="0"/>
          </a:p>
        </p:txBody>
      </p:sp>
      <p:sp>
        <p:nvSpPr>
          <p:cNvPr id="3" name="Title 2"/>
          <p:cNvSpPr>
            <a:spLocks noGrp="1"/>
          </p:cNvSpPr>
          <p:nvPr>
            <p:ph type="title"/>
          </p:nvPr>
        </p:nvSpPr>
        <p:spPr/>
        <p:txBody>
          <a:bodyPr>
            <a:normAutofit/>
          </a:bodyPr>
          <a:lstStyle/>
          <a:p>
            <a:r>
              <a:rPr lang="bg-BG" sz="3200" dirty="0"/>
              <a:t>Регистрация на ООД/ЕООД </a:t>
            </a:r>
            <a:endParaRPr lang="en-US" sz="3200" dirty="0"/>
          </a:p>
        </p:txBody>
      </p:sp>
    </p:spTree>
    <p:extLst>
      <p:ext uri="{BB962C8B-B14F-4D97-AF65-F5344CB8AC3E}">
        <p14:creationId xmlns:p14="http://schemas.microsoft.com/office/powerpoint/2010/main" val="1674933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3561" y="1743371"/>
            <a:ext cx="8229600" cy="4525963"/>
          </a:xfrm>
        </p:spPr>
        <p:txBody>
          <a:bodyPr>
            <a:normAutofit fontScale="92500" lnSpcReduction="10000"/>
          </a:bodyPr>
          <a:lstStyle/>
          <a:p>
            <a:r>
              <a:rPr lang="bg-BG" dirty="0" smtClean="0"/>
              <a:t>Практически съвети</a:t>
            </a:r>
            <a:r>
              <a:rPr lang="bg-BG" dirty="0" smtClean="0"/>
              <a:t>:</a:t>
            </a:r>
            <a:endParaRPr lang="en-GB" dirty="0" smtClean="0"/>
          </a:p>
          <a:p>
            <a:endParaRPr lang="bg-BG" dirty="0" smtClean="0"/>
          </a:p>
          <a:p>
            <a:pPr marL="109728" indent="0">
              <a:buNone/>
            </a:pPr>
            <a:r>
              <a:rPr lang="ru-RU" b="1" dirty="0"/>
              <a:t>Не е необходимо удостоверение след регистрацията!</a:t>
            </a:r>
            <a:r>
              <a:rPr lang="ru-RU" dirty="0"/>
              <a:t> </a:t>
            </a:r>
            <a:endParaRPr lang="en-GB" dirty="0"/>
          </a:p>
          <a:p>
            <a:pPr marL="109728" indent="0">
              <a:buNone/>
            </a:pPr>
            <a:endParaRPr lang="en-GB" dirty="0" smtClean="0"/>
          </a:p>
          <a:p>
            <a:pPr marL="109728" indent="0" algn="just">
              <a:buNone/>
            </a:pPr>
            <a:r>
              <a:rPr lang="ru-RU" dirty="0" smtClean="0"/>
              <a:t>При </a:t>
            </a:r>
            <a:r>
              <a:rPr lang="ru-RU" dirty="0"/>
              <a:t>започване на работа си разпечатайте данните на фирмата от търговския </a:t>
            </a:r>
            <a:r>
              <a:rPr lang="ru-RU" dirty="0" smtClean="0"/>
              <a:t>регистър.</a:t>
            </a:r>
          </a:p>
          <a:p>
            <a:pPr marL="109728" indent="0" algn="just">
              <a:buNone/>
            </a:pPr>
            <a:endParaRPr lang="ru-RU" dirty="0"/>
          </a:p>
          <a:p>
            <a:pPr marL="109728" indent="0" algn="just">
              <a:buNone/>
            </a:pPr>
            <a:r>
              <a:rPr lang="ru-RU" b="1" dirty="0" smtClean="0"/>
              <a:t>!!!</a:t>
            </a:r>
            <a:r>
              <a:rPr lang="en-GB" b="1" dirty="0" smtClean="0"/>
              <a:t> </a:t>
            </a:r>
            <a:r>
              <a:rPr lang="ru-RU" b="1" dirty="0" smtClean="0"/>
              <a:t>Не </a:t>
            </a:r>
            <a:r>
              <a:rPr lang="ru-RU" b="1" dirty="0"/>
              <a:t>забравяйте </a:t>
            </a:r>
            <a:r>
              <a:rPr lang="ru-RU" b="1" dirty="0" smtClean="0"/>
              <a:t>да закриете набирателната </a:t>
            </a:r>
            <a:r>
              <a:rPr lang="ru-RU" b="1" dirty="0"/>
              <a:t>сметка в банката (можете да си изтеглите внесения капитал) и открийте фирмена разплащателна </a:t>
            </a:r>
            <a:r>
              <a:rPr lang="ru-RU" b="1" dirty="0" smtClean="0"/>
              <a:t>сметка.</a:t>
            </a:r>
          </a:p>
          <a:p>
            <a:pPr marL="109728" indent="0">
              <a:buNone/>
            </a:pPr>
            <a:endParaRPr lang="en-US" dirty="0"/>
          </a:p>
        </p:txBody>
      </p:sp>
      <p:sp>
        <p:nvSpPr>
          <p:cNvPr id="3" name="Title 2"/>
          <p:cNvSpPr>
            <a:spLocks noGrp="1"/>
          </p:cNvSpPr>
          <p:nvPr>
            <p:ph type="title"/>
          </p:nvPr>
        </p:nvSpPr>
        <p:spPr/>
        <p:txBody>
          <a:bodyPr>
            <a:normAutofit/>
          </a:bodyPr>
          <a:lstStyle/>
          <a:p>
            <a:r>
              <a:rPr lang="bg-BG" sz="3200" dirty="0"/>
              <a:t>Регистрация на </a:t>
            </a:r>
            <a:r>
              <a:rPr lang="en-GB" sz="3200" dirty="0" smtClean="0"/>
              <a:t/>
            </a:r>
            <a:br>
              <a:rPr lang="en-GB" sz="3200" dirty="0" smtClean="0"/>
            </a:br>
            <a:r>
              <a:rPr lang="bg-BG" sz="3200" dirty="0" smtClean="0"/>
              <a:t>ООД/ЕООД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74638"/>
            <a:ext cx="1869182" cy="1491968"/>
          </a:xfrm>
          <a:prstGeom prst="rect">
            <a:avLst/>
          </a:prstGeom>
          <a:ln>
            <a:noFill/>
          </a:ln>
          <a:effectLst>
            <a:softEdge rad="112500"/>
          </a:effectLst>
        </p:spPr>
      </p:pic>
    </p:spTree>
    <p:extLst>
      <p:ext uri="{BB962C8B-B14F-4D97-AF65-F5344CB8AC3E}">
        <p14:creationId xmlns:p14="http://schemas.microsoft.com/office/powerpoint/2010/main" val="529174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2856"/>
            <a:ext cx="8219256" cy="4896544"/>
          </a:xfrm>
        </p:spPr>
        <p:txBody>
          <a:bodyPr>
            <a:noAutofit/>
          </a:bodyPr>
          <a:lstStyle/>
          <a:p>
            <a:r>
              <a:rPr lang="ru-RU" sz="2000" b="1" dirty="0"/>
              <a:t>Що е то електронен документ</a:t>
            </a:r>
            <a:r>
              <a:rPr lang="ru-RU" sz="2000" b="1" dirty="0" smtClean="0"/>
              <a:t>?</a:t>
            </a:r>
          </a:p>
          <a:p>
            <a:pPr marL="109728" indent="0">
              <a:buNone/>
            </a:pPr>
            <a:endParaRPr lang="bg-BG" sz="2000" b="1" dirty="0" smtClean="0"/>
          </a:p>
          <a:p>
            <a:r>
              <a:rPr lang="bg-BG" sz="2000" dirty="0" smtClean="0"/>
              <a:t>Накратко – електронният документ ми позволява да заявявам пред другите своята воля, без да се намирам лице в лице с тях. Освен това, мога да създам колкото копия пожелая за секунди.</a:t>
            </a:r>
          </a:p>
          <a:p>
            <a:pPr marL="109728" indent="0">
              <a:buNone/>
            </a:pPr>
            <a:endParaRPr lang="bg-BG" sz="2000" dirty="0" smtClean="0"/>
          </a:p>
          <a:p>
            <a:r>
              <a:rPr lang="bg-BG" sz="2000" b="1" dirty="0" smtClean="0"/>
              <a:t>За какво ми е необходим електронен документ?</a:t>
            </a:r>
          </a:p>
          <a:p>
            <a:r>
              <a:rPr lang="bg-BG" sz="2000" dirty="0" smtClean="0">
                <a:hlinkClick r:id="rId2"/>
              </a:rPr>
              <a:t>Електронните документи</a:t>
            </a:r>
            <a:r>
              <a:rPr lang="bg-BG" sz="2000" dirty="0" smtClean="0"/>
              <a:t> са толкова широко разпространени, че могат да послужат на практика за всичко – от осъществяване на покупко-продажба до всякакви действия, свързани с </a:t>
            </a:r>
            <a:r>
              <a:rPr lang="bg-BG" sz="2000" dirty="0" smtClean="0">
                <a:hlinkClick r:id="rId3"/>
              </a:rPr>
              <a:t>държавната администрация</a:t>
            </a:r>
            <a:r>
              <a:rPr lang="ru-RU" sz="2000" dirty="0" smtClean="0"/>
              <a:t>. </a:t>
            </a:r>
            <a:endParaRPr lang="en-US" sz="2000" dirty="0"/>
          </a:p>
        </p:txBody>
      </p:sp>
      <p:sp>
        <p:nvSpPr>
          <p:cNvPr id="3" name="Title 2"/>
          <p:cNvSpPr>
            <a:spLocks noGrp="1"/>
          </p:cNvSpPr>
          <p:nvPr>
            <p:ph type="title"/>
          </p:nvPr>
        </p:nvSpPr>
        <p:spPr/>
        <p:txBody>
          <a:bodyPr>
            <a:normAutofit fontScale="90000"/>
          </a:bodyPr>
          <a:lstStyle/>
          <a:p>
            <a:r>
              <a:rPr lang="bg-BG" sz="2800" dirty="0" smtClean="0"/>
              <a:t>Дигитални инструменти в </a:t>
            </a:r>
            <a:r>
              <a:rPr lang="bg-BG" sz="2800" dirty="0" smtClean="0"/>
              <a:t/>
            </a:r>
            <a:br>
              <a:rPr lang="bg-BG" sz="2800" dirty="0" smtClean="0"/>
            </a:br>
            <a:r>
              <a:rPr lang="bg-BG" sz="2800" dirty="0" smtClean="0"/>
              <a:t>помощ </a:t>
            </a:r>
            <a:r>
              <a:rPr lang="bg-BG" sz="2800" dirty="0" smtClean="0"/>
              <a:t>при регистрация – </a:t>
            </a:r>
            <a:r>
              <a:rPr lang="bg-BG" sz="2800" dirty="0" smtClean="0"/>
              <a:t/>
            </a:r>
            <a:br>
              <a:rPr lang="bg-BG" sz="2800" dirty="0" smtClean="0"/>
            </a:br>
            <a:r>
              <a:rPr lang="bg-BG" sz="2800" dirty="0" smtClean="0"/>
              <a:t>Електронен </a:t>
            </a:r>
            <a:r>
              <a:rPr lang="bg-BG" sz="2800" dirty="0" smtClean="0"/>
              <a:t>подпис</a:t>
            </a:r>
            <a:endParaRPr lang="en-US" sz="2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87458"/>
            <a:ext cx="2566045" cy="2045398"/>
          </a:xfrm>
          <a:prstGeom prst="rect">
            <a:avLst/>
          </a:prstGeom>
        </p:spPr>
      </p:pic>
    </p:spTree>
    <p:extLst>
      <p:ext uri="{BB962C8B-B14F-4D97-AF65-F5344CB8AC3E}">
        <p14:creationId xmlns:p14="http://schemas.microsoft.com/office/powerpoint/2010/main" val="2414508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txBody>
          <a:bodyPr>
            <a:normAutofit fontScale="85000" lnSpcReduction="10000"/>
          </a:bodyPr>
          <a:lstStyle/>
          <a:p>
            <a:pPr lvl="0">
              <a:buClr>
                <a:srgbClr val="2DA2BF"/>
              </a:buClr>
            </a:pPr>
            <a:r>
              <a:rPr lang="ru-RU" sz="2000" dirty="0">
                <a:solidFill>
                  <a:prstClr val="black"/>
                </a:solidFill>
              </a:rPr>
              <a:t>Например</a:t>
            </a:r>
            <a:r>
              <a:rPr lang="ru-RU" sz="2000" dirty="0" smtClean="0">
                <a:solidFill>
                  <a:prstClr val="black"/>
                </a:solidFill>
              </a:rPr>
              <a:t>:</a:t>
            </a:r>
          </a:p>
          <a:p>
            <a:pPr marL="109728" lvl="0" indent="0">
              <a:buClr>
                <a:srgbClr val="2DA2BF"/>
              </a:buClr>
              <a:buNone/>
            </a:pPr>
            <a:endParaRPr lang="ru-RU" sz="2000" dirty="0">
              <a:solidFill>
                <a:prstClr val="black"/>
              </a:solidFill>
            </a:endParaRPr>
          </a:p>
          <a:p>
            <a:pPr lvl="0">
              <a:buClr>
                <a:srgbClr val="2DA2BF"/>
              </a:buClr>
            </a:pPr>
            <a:r>
              <a:rPr lang="ru-RU" sz="2000" dirty="0">
                <a:solidFill>
                  <a:prstClr val="black"/>
                </a:solidFill>
              </a:rPr>
              <a:t>харесал съм изгодна оферта за почивка и решавам да платя през Интернет – налице е годен документ, който удостоверява, че съм извършил плащане и </a:t>
            </a:r>
            <a:r>
              <a:rPr lang="ru-RU" sz="2000" b="1" dirty="0">
                <a:solidFill>
                  <a:prstClr val="black"/>
                </a:solidFill>
              </a:rPr>
              <a:t>никой не може да го оспори (особено ако е с моята карта, било дебитна или кредитна</a:t>
            </a:r>
            <a:r>
              <a:rPr lang="ru-RU" sz="2000" b="1" dirty="0" smtClean="0">
                <a:solidFill>
                  <a:prstClr val="black"/>
                </a:solidFill>
              </a:rPr>
              <a:t>)</a:t>
            </a:r>
            <a:r>
              <a:rPr lang="ru-RU" sz="2000" dirty="0" smtClean="0">
                <a:solidFill>
                  <a:prstClr val="black"/>
                </a:solidFill>
              </a:rPr>
              <a:t>;</a:t>
            </a:r>
          </a:p>
          <a:p>
            <a:pPr lvl="0">
              <a:buClr>
                <a:srgbClr val="2DA2BF"/>
              </a:buClr>
            </a:pPr>
            <a:endParaRPr lang="ru-RU" sz="2000" dirty="0">
              <a:solidFill>
                <a:prstClr val="black"/>
              </a:solidFill>
            </a:endParaRPr>
          </a:p>
          <a:p>
            <a:pPr lvl="0">
              <a:buClr>
                <a:srgbClr val="2DA2BF"/>
              </a:buClr>
            </a:pPr>
            <a:r>
              <a:rPr lang="ru-RU" sz="2000" dirty="0">
                <a:solidFill>
                  <a:prstClr val="black"/>
                </a:solidFill>
              </a:rPr>
              <a:t>подавам чрез Интернет </a:t>
            </a:r>
            <a:r>
              <a:rPr lang="ru-RU" sz="2000" dirty="0">
                <a:solidFill>
                  <a:prstClr val="black"/>
                </a:solidFill>
                <a:hlinkClick r:id="rId2"/>
              </a:rPr>
              <a:t>данъчна декларация</a:t>
            </a:r>
            <a:r>
              <a:rPr lang="ru-RU" sz="2000" dirty="0">
                <a:solidFill>
                  <a:prstClr val="black"/>
                </a:solidFill>
              </a:rPr>
              <a:t> към НАП, за да декларирам какви доходи съм осъществил – декларирам ли </a:t>
            </a:r>
            <a:r>
              <a:rPr lang="ru-RU" sz="2000" b="1" dirty="0">
                <a:solidFill>
                  <a:prstClr val="black"/>
                </a:solidFill>
              </a:rPr>
              <a:t>неверни данни </a:t>
            </a:r>
            <a:r>
              <a:rPr lang="ru-RU" sz="2000" dirty="0">
                <a:solidFill>
                  <a:prstClr val="black"/>
                </a:solidFill>
              </a:rPr>
              <a:t>обаче, нося</a:t>
            </a:r>
            <a:r>
              <a:rPr lang="ru-RU" sz="2000" b="1" dirty="0">
                <a:solidFill>
                  <a:prstClr val="black"/>
                </a:solidFill>
              </a:rPr>
              <a:t> наказателна отговорност </a:t>
            </a:r>
            <a:r>
              <a:rPr lang="ru-RU" sz="2000" dirty="0">
                <a:solidFill>
                  <a:prstClr val="black"/>
                </a:solidFill>
              </a:rPr>
              <a:t>(защото електронният документ е официален</a:t>
            </a:r>
            <a:r>
              <a:rPr lang="ru-RU" sz="2000" dirty="0" smtClean="0">
                <a:solidFill>
                  <a:prstClr val="black"/>
                </a:solidFill>
              </a:rPr>
              <a:t>).</a:t>
            </a:r>
          </a:p>
          <a:p>
            <a:pPr lvl="0">
              <a:buClr>
                <a:srgbClr val="2DA2BF"/>
              </a:buClr>
            </a:pPr>
            <a:endParaRPr lang="ru-RU" sz="2000" dirty="0">
              <a:solidFill>
                <a:prstClr val="black"/>
              </a:solidFill>
            </a:endParaRPr>
          </a:p>
          <a:p>
            <a:pPr lvl="0">
              <a:buClr>
                <a:srgbClr val="2DA2BF"/>
              </a:buClr>
            </a:pPr>
            <a:r>
              <a:rPr lang="ru-RU" sz="2000" dirty="0">
                <a:solidFill>
                  <a:prstClr val="black"/>
                </a:solidFill>
              </a:rPr>
              <a:t>Възникват и проблеми като този  – всеки би могъл да попълни от мое име данни за моите доходи. Или да намери начин да промени без мое знание тези данни. Един документ, който не е защитен срещу редакции, е уязвим от чужда намеса. Достатъчно е да бъде отворен с програма Word и вече може да се изменя. Как да попреча някой друг да променя моите документи и същевременно да удостоверя, че аз съм ги създал?</a:t>
            </a:r>
          </a:p>
          <a:p>
            <a:pPr lvl="0">
              <a:buClr>
                <a:srgbClr val="2DA2BF"/>
              </a:buClr>
            </a:pPr>
            <a:endParaRPr lang="en-US" sz="2000" dirty="0">
              <a:solidFill>
                <a:prstClr val="black"/>
              </a:solidFill>
            </a:endParaRPr>
          </a:p>
          <a:p>
            <a:endParaRPr lang="bg-BG"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16632"/>
            <a:ext cx="2808312" cy="1604768"/>
          </a:xfrm>
          <a:prstGeom prst="rect">
            <a:avLst/>
          </a:prstGeom>
        </p:spPr>
      </p:pic>
    </p:spTree>
    <p:extLst>
      <p:ext uri="{BB962C8B-B14F-4D97-AF65-F5344CB8AC3E}">
        <p14:creationId xmlns:p14="http://schemas.microsoft.com/office/powerpoint/2010/main" val="2797421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27290" y="1844824"/>
            <a:ext cx="8229600" cy="4525963"/>
          </a:xfrm>
        </p:spPr>
        <p:txBody>
          <a:bodyPr>
            <a:normAutofit fontScale="70000" lnSpcReduction="20000"/>
          </a:bodyPr>
          <a:lstStyle/>
          <a:p>
            <a:r>
              <a:rPr lang="bg-BG" b="1" dirty="0" smtClean="0"/>
              <a:t>Електронен подпис – създаване</a:t>
            </a:r>
          </a:p>
          <a:p>
            <a:pPr marL="109728" indent="0" algn="just">
              <a:buNone/>
            </a:pPr>
            <a:endParaRPr lang="bg-BG" b="1" dirty="0" smtClean="0"/>
          </a:p>
          <a:p>
            <a:pPr algn="just"/>
            <a:r>
              <a:rPr lang="bg-BG" dirty="0" smtClean="0"/>
              <a:t>Електронният подпис е  средството, което ми осигурява възможността </a:t>
            </a:r>
            <a:r>
              <a:rPr lang="bg-BG" b="1" dirty="0" smtClean="0"/>
              <a:t>единствено аз да съставям електронни документи от свое име</a:t>
            </a:r>
            <a:r>
              <a:rPr lang="bg-BG" dirty="0" smtClean="0"/>
              <a:t>. </a:t>
            </a:r>
          </a:p>
          <a:p>
            <a:pPr algn="just"/>
            <a:endParaRPr lang="bg-BG" dirty="0" smtClean="0"/>
          </a:p>
          <a:p>
            <a:pPr algn="just"/>
            <a:r>
              <a:rPr lang="bg-BG" dirty="0" smtClean="0"/>
              <a:t>За да се сдобия с такъв подпис, трябва първо да избера </a:t>
            </a:r>
            <a:r>
              <a:rPr lang="bg-BG" b="1" dirty="0" smtClean="0">
                <a:hlinkClick r:id="rId2"/>
              </a:rPr>
              <a:t>доставчик на удостоверителни</a:t>
            </a:r>
            <a:r>
              <a:rPr lang="bg-BG" dirty="0" smtClean="0">
                <a:hlinkClick r:id="rId2"/>
              </a:rPr>
              <a:t> </a:t>
            </a:r>
            <a:r>
              <a:rPr lang="bg-BG" b="1" dirty="0" smtClean="0">
                <a:hlinkClick r:id="rId2"/>
              </a:rPr>
              <a:t>услуги</a:t>
            </a:r>
            <a:r>
              <a:rPr lang="bg-BG" dirty="0" smtClean="0">
                <a:hlinkClick r:id="rId2"/>
              </a:rPr>
              <a:t>.</a:t>
            </a:r>
            <a:r>
              <a:rPr lang="bg-BG" dirty="0" smtClean="0"/>
              <a:t> Следва да подам </a:t>
            </a:r>
            <a:r>
              <a:rPr lang="bg-BG" b="1" dirty="0" smtClean="0"/>
              <a:t>писмено искане</a:t>
            </a:r>
            <a:r>
              <a:rPr lang="bg-BG" dirty="0" smtClean="0"/>
              <a:t> до него, че желая да ми се издаде електронен подпис, като трябва да упомена от кой вид да бъде. </a:t>
            </a:r>
          </a:p>
          <a:p>
            <a:pPr algn="just"/>
            <a:endParaRPr lang="bg-BG" dirty="0" smtClean="0"/>
          </a:p>
          <a:p>
            <a:pPr algn="just"/>
            <a:r>
              <a:rPr lang="bg-BG" dirty="0" smtClean="0"/>
              <a:t>Съществуват два основни вида – </a:t>
            </a:r>
            <a:r>
              <a:rPr lang="bg-BG" b="1" dirty="0" smtClean="0"/>
              <a:t>усъвършенстван и квалифициран </a:t>
            </a:r>
            <a:r>
              <a:rPr lang="bg-BG" dirty="0" smtClean="0"/>
              <a:t>електронен подпис. Процедурата завършва с издаването на </a:t>
            </a:r>
            <a:r>
              <a:rPr lang="bg-BG" b="1" dirty="0" smtClean="0"/>
              <a:t>удостоверение</a:t>
            </a:r>
            <a:r>
              <a:rPr lang="bg-BG" dirty="0" smtClean="0"/>
              <a:t> за съответния тип подпис, </a:t>
            </a:r>
            <a:r>
              <a:rPr lang="bg-BG" b="1" dirty="0" smtClean="0"/>
              <a:t>което се публикува</a:t>
            </a:r>
            <a:r>
              <a:rPr lang="bg-BG" dirty="0" smtClean="0"/>
              <a:t> в регистъра на доставчика. Това удостоверение е израз на </a:t>
            </a:r>
            <a:r>
              <a:rPr lang="bg-BG" b="1" dirty="0" smtClean="0"/>
              <a:t>връзката между подписа</a:t>
            </a:r>
            <a:r>
              <a:rPr lang="bg-BG" dirty="0" smtClean="0"/>
              <a:t> и </a:t>
            </a:r>
            <a:r>
              <a:rPr lang="bg-BG" b="1" dirty="0" smtClean="0"/>
              <a:t>човека</a:t>
            </a:r>
            <a:r>
              <a:rPr lang="bg-BG" dirty="0" smtClean="0"/>
              <a:t>, на когото е издаден. </a:t>
            </a:r>
            <a:endParaRPr lang="bg-BG" dirty="0"/>
          </a:p>
        </p:txBody>
      </p:sp>
      <p:sp>
        <p:nvSpPr>
          <p:cNvPr id="3" name="Заглавие 2"/>
          <p:cNvSpPr>
            <a:spLocks noGrp="1"/>
          </p:cNvSpPr>
          <p:nvPr>
            <p:ph type="title"/>
          </p:nvPr>
        </p:nvSpPr>
        <p:spPr/>
        <p:txBody>
          <a:bodyPr>
            <a:normAutofit/>
          </a:bodyPr>
          <a:lstStyle/>
          <a:p>
            <a:r>
              <a:rPr lang="bg-BG" sz="3200" dirty="0" smtClean="0"/>
              <a:t>Електронен подпис</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274638"/>
            <a:ext cx="3025124" cy="1786210"/>
          </a:xfrm>
          <a:prstGeom prst="rect">
            <a:avLst/>
          </a:prstGeom>
          <a:ln>
            <a:noFill/>
          </a:ln>
          <a:effectLst>
            <a:softEdge rad="112500"/>
          </a:effectLst>
        </p:spPr>
      </p:pic>
    </p:spTree>
    <p:extLst>
      <p:ext uri="{BB962C8B-B14F-4D97-AF65-F5344CB8AC3E}">
        <p14:creationId xmlns:p14="http://schemas.microsoft.com/office/powerpoint/2010/main" val="86806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1481328"/>
            <a:ext cx="8229600" cy="5376672"/>
          </a:xfrm>
        </p:spPr>
        <p:txBody>
          <a:bodyPr>
            <a:normAutofit fontScale="77500" lnSpcReduction="20000"/>
          </a:bodyPr>
          <a:lstStyle/>
          <a:p>
            <a:r>
              <a:rPr lang="bg-BG" b="1" dirty="0" smtClean="0"/>
              <a:t>Видове електронни подписи. За какво са нужни?</a:t>
            </a:r>
          </a:p>
          <a:p>
            <a:pPr marL="109728" indent="0">
              <a:buNone/>
            </a:pPr>
            <a:endParaRPr lang="bg-BG" b="1" dirty="0" smtClean="0"/>
          </a:p>
          <a:p>
            <a:pPr algn="just">
              <a:buFont typeface="Arial"/>
              <a:buChar char="•"/>
            </a:pPr>
            <a:r>
              <a:rPr lang="bg-BG" b="1" dirty="0" smtClean="0"/>
              <a:t>Усъвършенстван</a:t>
            </a:r>
            <a:r>
              <a:rPr lang="bg-BG" dirty="0" smtClean="0"/>
              <a:t> – ще ми бъде издаден по повод упражняваната от мен професия или с цел удостоверяване на факта, че точно аз извършвам определено волеизявление. Важното е, че имам право да избера за кои дейности се доверявам на електронния подпис. Идеята е да гарантирам своята идентичност на лицата, с които общувам. Издава се и на юридически лица.</a:t>
            </a:r>
          </a:p>
          <a:p>
            <a:pPr algn="just">
              <a:buFont typeface="Arial"/>
              <a:buChar char="•"/>
            </a:pPr>
            <a:r>
              <a:rPr lang="bg-BG" dirty="0" smtClean="0"/>
              <a:t>Усъвършенстваният електронен подпис има по-слаба удостоверителна сила в сравнение с останалите видове. </a:t>
            </a:r>
            <a:r>
              <a:rPr lang="bg-BG" b="1" dirty="0" smtClean="0"/>
              <a:t>По правило той няма значението на саморъчен подпис</a:t>
            </a:r>
            <a:r>
              <a:rPr lang="bg-BG" dirty="0" smtClean="0"/>
              <a:t>, но аз мога да уговоря обратното с лицата, с които кореспондирам. Внимание!</a:t>
            </a:r>
          </a:p>
          <a:p>
            <a:pPr algn="just"/>
            <a:r>
              <a:rPr lang="bg-BG" dirty="0" smtClean="0"/>
              <a:t>За усъвършенствания електронен подпис няма законово изискване да бъде издаван чрез сигурно устройство. Следователно той може да ми бъде предоставен по електронната поща или по друг подходящ начин.</a:t>
            </a:r>
            <a:endParaRPr lang="bg-BG" dirty="0"/>
          </a:p>
        </p:txBody>
      </p:sp>
      <p:sp>
        <p:nvSpPr>
          <p:cNvPr id="3" name="Заглавие 2"/>
          <p:cNvSpPr>
            <a:spLocks noGrp="1"/>
          </p:cNvSpPr>
          <p:nvPr>
            <p:ph type="title"/>
          </p:nvPr>
        </p:nvSpPr>
        <p:spPr>
          <a:xfrm>
            <a:off x="755576" y="116632"/>
            <a:ext cx="8229600" cy="1143000"/>
          </a:xfrm>
        </p:spPr>
        <p:txBody>
          <a:bodyPr>
            <a:normAutofit/>
          </a:bodyPr>
          <a:lstStyle/>
          <a:p>
            <a:r>
              <a:rPr lang="bg-BG" sz="2800" dirty="0"/>
              <a:t>Електронен подпис</a:t>
            </a:r>
            <a:endParaRPr lang="en-US" sz="2800" dirty="0"/>
          </a:p>
        </p:txBody>
      </p:sp>
    </p:spTree>
    <p:extLst>
      <p:ext uri="{BB962C8B-B14F-4D97-AF65-F5344CB8AC3E}">
        <p14:creationId xmlns:p14="http://schemas.microsoft.com/office/powerpoint/2010/main" val="9817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260040"/>
          </a:xfrm>
        </p:spPr>
        <p:txBody>
          <a:bodyPr>
            <a:normAutofit fontScale="92500" lnSpcReduction="20000"/>
          </a:bodyPr>
          <a:lstStyle/>
          <a:p>
            <a:pPr lvl="0">
              <a:buClr>
                <a:srgbClr val="2DA2BF"/>
              </a:buClr>
            </a:pPr>
            <a:endParaRPr lang="ru-RU" sz="1300" dirty="0">
              <a:solidFill>
                <a:prstClr val="black"/>
              </a:solidFill>
            </a:endParaRPr>
          </a:p>
          <a:p>
            <a:pPr lvl="0" algn="just">
              <a:buClr>
                <a:srgbClr val="2DA2BF"/>
              </a:buClr>
              <a:buFont typeface="Arial"/>
              <a:buChar char="•"/>
            </a:pPr>
            <a:r>
              <a:rPr lang="ru-RU" sz="2000" b="1" dirty="0">
                <a:solidFill>
                  <a:prstClr val="black"/>
                </a:solidFill>
              </a:rPr>
              <a:t>Квалифициран</a:t>
            </a:r>
            <a:r>
              <a:rPr lang="ru-RU" sz="2000" dirty="0">
                <a:solidFill>
                  <a:prstClr val="black"/>
                </a:solidFill>
              </a:rPr>
              <a:t> – има значението на саморъчен подпис по отношение на всички. Този вид подпис ми е необходим, когато  извършвам волеизявления пред  държавни органи. </a:t>
            </a:r>
            <a:endParaRPr lang="ru-RU" sz="2000" dirty="0" smtClean="0">
              <a:solidFill>
                <a:prstClr val="black"/>
              </a:solidFill>
            </a:endParaRPr>
          </a:p>
          <a:p>
            <a:pPr lvl="0" algn="just">
              <a:buClr>
                <a:srgbClr val="2DA2BF"/>
              </a:buClr>
              <a:buFont typeface="Arial"/>
              <a:buChar char="•"/>
            </a:pPr>
            <a:r>
              <a:rPr lang="ru-RU" sz="2000" dirty="0" smtClean="0">
                <a:solidFill>
                  <a:prstClr val="black"/>
                </a:solidFill>
              </a:rPr>
              <a:t>Квалифициран </a:t>
            </a:r>
            <a:r>
              <a:rPr lang="ru-RU" sz="2000" dirty="0">
                <a:solidFill>
                  <a:prstClr val="black"/>
                </a:solidFill>
              </a:rPr>
              <a:t>електронен подпис се издава още и на юридически лица. </a:t>
            </a:r>
            <a:endParaRPr lang="ru-RU" sz="2000" dirty="0" smtClean="0">
              <a:solidFill>
                <a:prstClr val="black"/>
              </a:solidFill>
            </a:endParaRPr>
          </a:p>
          <a:p>
            <a:pPr lvl="0" algn="just">
              <a:buClr>
                <a:srgbClr val="2DA2BF"/>
              </a:buClr>
              <a:buFont typeface="Arial"/>
              <a:buChar char="•"/>
            </a:pPr>
            <a:r>
              <a:rPr lang="ru-RU" sz="2000" dirty="0" smtClean="0">
                <a:solidFill>
                  <a:prstClr val="black"/>
                </a:solidFill>
              </a:rPr>
              <a:t>За </a:t>
            </a:r>
            <a:r>
              <a:rPr lang="ru-RU" sz="2000" dirty="0">
                <a:solidFill>
                  <a:prstClr val="black"/>
                </a:solidFill>
              </a:rPr>
              <a:t>да има гаранция за идентичността между мен и лицето, което използва подписа, квалифицираният електронен подпис може да ми бъде издаден само чрез устройство (смарт карта и карточетец). Съответствието на това устройство със законовите изисквания се удостоверява от лица, акредитирани от Изпълнителна агенция “Българска служба за акредитация”. На </a:t>
            </a:r>
            <a:r>
              <a:rPr lang="ru-RU" sz="2000" dirty="0">
                <a:solidFill>
                  <a:prstClr val="black"/>
                </a:solidFill>
                <a:hlinkClick r:id="rId2"/>
              </a:rPr>
              <a:t>електронната й страница</a:t>
            </a:r>
            <a:r>
              <a:rPr lang="ru-RU" sz="2000" dirty="0">
                <a:solidFill>
                  <a:prstClr val="black"/>
                </a:solidFill>
              </a:rPr>
              <a:t> мога да открия списък на устройствата, които са сертифицирани да издават квалифициран електронен подпис.</a:t>
            </a:r>
          </a:p>
          <a:p>
            <a:pPr lvl="0" algn="just">
              <a:buClr>
                <a:srgbClr val="2DA2BF"/>
              </a:buClr>
              <a:buFont typeface="Arial"/>
              <a:buChar char="•"/>
            </a:pPr>
            <a:r>
              <a:rPr lang="ru-RU" sz="2000" b="1" dirty="0">
                <a:solidFill>
                  <a:prstClr val="black"/>
                </a:solidFill>
              </a:rPr>
              <a:t>Други</a:t>
            </a:r>
            <a:r>
              <a:rPr lang="ru-RU" sz="2000" dirty="0">
                <a:solidFill>
                  <a:prstClr val="black"/>
                </a:solidFill>
              </a:rPr>
              <a:t> – издават се още удостоверения за сървър, файлове с данни, файлове с програмен код, файлове с музика и др. Целта е да се посочи с подписването им тяхната </a:t>
            </a:r>
            <a:r>
              <a:rPr lang="ru-RU" sz="2000" b="1" dirty="0">
                <a:solidFill>
                  <a:prstClr val="black"/>
                </a:solidFill>
              </a:rPr>
              <a:t>принадлежност </a:t>
            </a:r>
            <a:r>
              <a:rPr lang="ru-RU" sz="2000" dirty="0">
                <a:solidFill>
                  <a:prstClr val="black"/>
                </a:solidFill>
              </a:rPr>
              <a:t>към определено лице, както и тяхната </a:t>
            </a:r>
            <a:r>
              <a:rPr lang="ru-RU" sz="2000" b="1" dirty="0">
                <a:solidFill>
                  <a:prstClr val="black"/>
                </a:solidFill>
              </a:rPr>
              <a:t>надеждност</a:t>
            </a:r>
            <a:r>
              <a:rPr lang="ru-RU" sz="2000" dirty="0">
                <a:solidFill>
                  <a:prstClr val="black"/>
                </a:solidFill>
              </a:rPr>
              <a:t>.</a:t>
            </a:r>
          </a:p>
          <a:p>
            <a:pPr lvl="0" algn="just">
              <a:buClr>
                <a:srgbClr val="2DA2BF"/>
              </a:buClr>
            </a:pPr>
            <a:endParaRPr lang="en-US" sz="2000" dirty="0">
              <a:solidFill>
                <a:prstClr val="black"/>
              </a:solidFill>
            </a:endParaRPr>
          </a:p>
          <a:p>
            <a:pPr algn="just"/>
            <a:endParaRPr lang="bg-BG"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88640"/>
            <a:ext cx="7704856" cy="1162050"/>
          </a:xfrm>
          <a:prstGeom prst="rect">
            <a:avLst/>
          </a:prstGeom>
          <a:ln>
            <a:noFill/>
          </a:ln>
          <a:effectLst>
            <a:softEdge rad="112500"/>
          </a:effectLst>
        </p:spPr>
      </p:pic>
    </p:spTree>
    <p:extLst>
      <p:ext uri="{BB962C8B-B14F-4D97-AF65-F5344CB8AC3E}">
        <p14:creationId xmlns:p14="http://schemas.microsoft.com/office/powerpoint/2010/main" val="413550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p:txBody>
          <a:bodyPr>
            <a:normAutofit fontScale="92500" lnSpcReduction="10000"/>
          </a:bodyPr>
          <a:lstStyle/>
          <a:p>
            <a:pPr algn="just"/>
            <a:r>
              <a:rPr lang="ru-RU" dirty="0"/>
              <a:t>Не мога да използвам електронния подпис, когато</a:t>
            </a:r>
            <a:r>
              <a:rPr lang="ru-RU" dirty="0" smtClean="0"/>
              <a:t>:</a:t>
            </a:r>
          </a:p>
          <a:p>
            <a:pPr marL="109728" indent="0" algn="just">
              <a:buNone/>
            </a:pPr>
            <a:endParaRPr lang="ru-RU" dirty="0"/>
          </a:p>
          <a:p>
            <a:pPr algn="just"/>
            <a:r>
              <a:rPr lang="ru-RU" dirty="0"/>
              <a:t>при сделки с писмена форма се изисква – нотариална заверка на подписи, нотариален акт, саморъчно изписване на изявлението, участие на свидетели/длъжностни лица при извършването на изявлението и др</a:t>
            </a:r>
            <a:r>
              <a:rPr lang="ru-RU" dirty="0" smtClean="0"/>
              <a:t>.;</a:t>
            </a:r>
          </a:p>
          <a:p>
            <a:pPr marL="109728" indent="0" algn="just">
              <a:buNone/>
            </a:pPr>
            <a:endParaRPr lang="bg-BG" dirty="0" smtClean="0"/>
          </a:p>
          <a:p>
            <a:pPr algn="just"/>
            <a:r>
              <a:rPr lang="bg-BG" dirty="0" smtClean="0"/>
              <a:t>държа у себе си един документ/екземпляр от него и това ми осигурява някакво право – ценни книжа (напр. </a:t>
            </a:r>
            <a:r>
              <a:rPr lang="bg-BG" dirty="0" smtClean="0">
                <a:hlinkClick r:id="rId2"/>
              </a:rPr>
              <a:t>Запис на заповед</a:t>
            </a:r>
            <a:r>
              <a:rPr lang="bg-BG" dirty="0" smtClean="0"/>
              <a:t>)</a:t>
            </a:r>
          </a:p>
          <a:p>
            <a:pPr algn="just"/>
            <a:endParaRPr lang="bg-BG" dirty="0"/>
          </a:p>
        </p:txBody>
      </p:sp>
      <p:sp>
        <p:nvSpPr>
          <p:cNvPr id="3" name="Заглавие 2"/>
          <p:cNvSpPr>
            <a:spLocks noGrp="1"/>
          </p:cNvSpPr>
          <p:nvPr>
            <p:ph type="title"/>
          </p:nvPr>
        </p:nvSpPr>
        <p:spPr/>
        <p:txBody>
          <a:bodyPr>
            <a:normAutofit/>
          </a:bodyPr>
          <a:lstStyle/>
          <a:p>
            <a:r>
              <a:rPr lang="bg-BG" sz="3200" dirty="0"/>
              <a:t>Електронен подпис</a:t>
            </a:r>
            <a:endParaRPr lang="en-US" sz="3200" dirty="0"/>
          </a:p>
        </p:txBody>
      </p:sp>
    </p:spTree>
    <p:extLst>
      <p:ext uri="{BB962C8B-B14F-4D97-AF65-F5344CB8AC3E}">
        <p14:creationId xmlns:p14="http://schemas.microsoft.com/office/powerpoint/2010/main" val="3790603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38053" y="1412776"/>
            <a:ext cx="8229600" cy="4525963"/>
          </a:xfrm>
        </p:spPr>
        <p:txBody>
          <a:bodyPr>
            <a:noAutofit/>
          </a:bodyPr>
          <a:lstStyle/>
          <a:p>
            <a:pPr algn="just"/>
            <a:r>
              <a:rPr lang="ru-RU" sz="1800" b="1" dirty="0"/>
              <a:t>За какво да внимавам</a:t>
            </a:r>
            <a:r>
              <a:rPr lang="ru-RU" sz="1800" b="1" dirty="0" smtClean="0"/>
              <a:t>?</a:t>
            </a:r>
          </a:p>
          <a:p>
            <a:pPr marL="109728" indent="0" algn="just">
              <a:buNone/>
            </a:pPr>
            <a:endParaRPr lang="ru-RU" sz="1800" dirty="0"/>
          </a:p>
          <a:p>
            <a:pPr algn="just"/>
            <a:r>
              <a:rPr lang="ru-RU" sz="1800" dirty="0"/>
              <a:t>Внимание! </a:t>
            </a:r>
            <a:r>
              <a:rPr lang="ru-RU" sz="1800" dirty="0" smtClean="0"/>
              <a:t>Датата </a:t>
            </a:r>
            <a:r>
              <a:rPr lang="ru-RU" sz="1800" dirty="0"/>
              <a:t>на поставения електронен подпис може да бъде манипулирана по лесен начин – с връщане назад на календара на компютъра. Трябва да имам предвид този факт при съмнения относно верността на посочената в самия документ дата</a:t>
            </a:r>
            <a:r>
              <a:rPr lang="ru-RU" sz="1800" dirty="0" smtClean="0"/>
              <a:t>.</a:t>
            </a:r>
          </a:p>
          <a:p>
            <a:pPr algn="just"/>
            <a:endParaRPr lang="bg-BG" sz="1800" dirty="0" smtClean="0"/>
          </a:p>
          <a:p>
            <a:pPr algn="just"/>
            <a:r>
              <a:rPr lang="bg-BG" sz="1800" b="1" dirty="0" smtClean="0"/>
              <a:t>Всеки </a:t>
            </a:r>
            <a:r>
              <a:rPr lang="bg-BG" sz="1800" dirty="0" smtClean="0"/>
              <a:t>може да се обади на доставчика на удостоверителни услуги и да заяви, че моят електронен подпис е използван неправомерно или сигурността на частния ми ключ е застрашена (други хора са го узнали). Това води до </a:t>
            </a:r>
            <a:r>
              <a:rPr lang="bg-BG" sz="1800" b="1" dirty="0" smtClean="0"/>
              <a:t>спиране на действието на издаденото ми удостоверение. Максималният срок е 48 часа. </a:t>
            </a:r>
            <a:r>
              <a:rPr lang="bg-BG" sz="1800" dirty="0" smtClean="0"/>
              <a:t>След изтичането му или след като пожелая лично (по телефона, на място при доставчика на удостоверителни услуги или по друг уговорен начин), действието на удостоверението се подновява.</a:t>
            </a:r>
            <a:endParaRPr lang="bg-BG" sz="1800" dirty="0"/>
          </a:p>
        </p:txBody>
      </p:sp>
      <p:sp>
        <p:nvSpPr>
          <p:cNvPr id="3" name="Заглавие 2"/>
          <p:cNvSpPr>
            <a:spLocks noGrp="1"/>
          </p:cNvSpPr>
          <p:nvPr>
            <p:ph type="title"/>
          </p:nvPr>
        </p:nvSpPr>
        <p:spPr>
          <a:xfrm>
            <a:off x="438053" y="53752"/>
            <a:ext cx="8229600" cy="1143000"/>
          </a:xfrm>
        </p:spPr>
        <p:txBody>
          <a:bodyPr>
            <a:normAutofit/>
          </a:bodyPr>
          <a:lstStyle/>
          <a:p>
            <a:r>
              <a:rPr lang="bg-BG" sz="3200" dirty="0"/>
              <a:t>Електронен подпис</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404664"/>
            <a:ext cx="1872208" cy="1204586"/>
          </a:xfrm>
          <a:prstGeom prst="rect">
            <a:avLst/>
          </a:prstGeom>
          <a:ln>
            <a:noFill/>
          </a:ln>
          <a:effectLst>
            <a:softEdge rad="112500"/>
          </a:effectLst>
        </p:spPr>
      </p:pic>
    </p:spTree>
    <p:extLst>
      <p:ext uri="{BB962C8B-B14F-4D97-AF65-F5344CB8AC3E}">
        <p14:creationId xmlns:p14="http://schemas.microsoft.com/office/powerpoint/2010/main" val="2887575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342412"/>
            <a:ext cx="8229600" cy="4525963"/>
          </a:xfrm>
        </p:spPr>
        <p:txBody>
          <a:bodyPr/>
          <a:lstStyle/>
          <a:p>
            <a:pPr lvl="0">
              <a:buClr>
                <a:srgbClr val="2DA2BF"/>
              </a:buClr>
            </a:pPr>
            <a:endParaRPr lang="ru-RU" sz="1600" dirty="0">
              <a:solidFill>
                <a:prstClr val="black"/>
              </a:solidFill>
            </a:endParaRPr>
          </a:p>
          <a:p>
            <a:pPr lvl="0" algn="just">
              <a:buClr>
                <a:srgbClr val="2DA2BF"/>
              </a:buClr>
            </a:pPr>
            <a:r>
              <a:rPr lang="ru-RU" sz="2000" dirty="0">
                <a:solidFill>
                  <a:prstClr val="black"/>
                </a:solidFill>
              </a:rPr>
              <a:t>Възможно е да възникне </a:t>
            </a:r>
            <a:r>
              <a:rPr lang="ru-RU" sz="2000" b="1" dirty="0">
                <a:solidFill>
                  <a:prstClr val="black"/>
                </a:solidFill>
              </a:rPr>
              <a:t>съдебен спор</a:t>
            </a:r>
            <a:r>
              <a:rPr lang="ru-RU" sz="2000" dirty="0">
                <a:solidFill>
                  <a:prstClr val="black"/>
                </a:solidFill>
              </a:rPr>
              <a:t>, в течение на който валидността на електронния подпис да изтече. Може да се случи и след като този срок е изтекъл. Тогава вече няма да съществува публичен ключ, по който да се провери, че лично съм подписал даден документ с валиден към момента на създаването му подпис. </a:t>
            </a:r>
            <a:endParaRPr lang="ru-RU" sz="2000" dirty="0" smtClean="0">
              <a:solidFill>
                <a:prstClr val="black"/>
              </a:solidFill>
            </a:endParaRPr>
          </a:p>
          <a:p>
            <a:pPr lvl="0" algn="just">
              <a:buClr>
                <a:srgbClr val="2DA2BF"/>
              </a:buClr>
            </a:pPr>
            <a:r>
              <a:rPr lang="ru-RU" sz="2000" dirty="0" smtClean="0">
                <a:solidFill>
                  <a:prstClr val="black"/>
                </a:solidFill>
              </a:rPr>
              <a:t>Няма </a:t>
            </a:r>
            <a:r>
              <a:rPr lang="ru-RU" sz="2000" dirty="0">
                <a:solidFill>
                  <a:prstClr val="black"/>
                </a:solidFill>
              </a:rPr>
              <a:t>да има гаранция, че съдържанието на моя документ не е променяно. </a:t>
            </a:r>
            <a:endParaRPr lang="ru-RU" sz="2000" dirty="0" smtClean="0">
              <a:solidFill>
                <a:prstClr val="black"/>
              </a:solidFill>
            </a:endParaRPr>
          </a:p>
          <a:p>
            <a:pPr lvl="0" algn="just">
              <a:buClr>
                <a:srgbClr val="2DA2BF"/>
              </a:buClr>
            </a:pPr>
            <a:r>
              <a:rPr lang="ru-RU" sz="2000" b="1" dirty="0" smtClean="0">
                <a:solidFill>
                  <a:prstClr val="black"/>
                </a:solidFill>
              </a:rPr>
              <a:t>Затова </a:t>
            </a:r>
            <a:r>
              <a:rPr lang="ru-RU" sz="2000" b="1" dirty="0">
                <a:solidFill>
                  <a:prstClr val="black"/>
                </a:solidFill>
              </a:rPr>
              <a:t>трябва винаги да подновявам валидността на своя подпис.</a:t>
            </a:r>
          </a:p>
          <a:p>
            <a:pPr algn="just"/>
            <a:endParaRPr lang="bg-BG" sz="2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175913"/>
            <a:ext cx="5256584" cy="1977790"/>
          </a:xfrm>
          <a:prstGeom prst="rect">
            <a:avLst/>
          </a:prstGeom>
        </p:spPr>
      </p:pic>
    </p:spTree>
    <p:extLst>
      <p:ext uri="{BB962C8B-B14F-4D97-AF65-F5344CB8AC3E}">
        <p14:creationId xmlns:p14="http://schemas.microsoft.com/office/powerpoint/2010/main" val="126518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376672"/>
          </a:xfrm>
        </p:spPr>
        <p:txBody>
          <a:bodyPr>
            <a:normAutofit fontScale="92500" lnSpcReduction="20000"/>
          </a:bodyPr>
          <a:lstStyle/>
          <a:p>
            <a:pPr algn="just"/>
            <a:r>
              <a:rPr lang="ru-RU" dirty="0"/>
              <a:t>Задължително ! </a:t>
            </a:r>
            <a:endParaRPr lang="en-GB" dirty="0" smtClean="0"/>
          </a:p>
          <a:p>
            <a:pPr marL="109728" indent="0" algn="just">
              <a:buNone/>
            </a:pPr>
            <a:endParaRPr lang="en-GB" dirty="0" smtClean="0"/>
          </a:p>
          <a:p>
            <a:pPr marL="109728" indent="0" algn="just">
              <a:buNone/>
            </a:pPr>
            <a:r>
              <a:rPr lang="ru-RU" dirty="0" smtClean="0"/>
              <a:t>След </a:t>
            </a:r>
            <a:r>
              <a:rPr lang="ru-RU" dirty="0"/>
              <a:t>като попълните всичките документи </a:t>
            </a:r>
            <a:r>
              <a:rPr lang="ru-RU" dirty="0" smtClean="0"/>
              <a:t>,</a:t>
            </a:r>
            <a:r>
              <a:rPr lang="ru-RU" i="1" dirty="0" smtClean="0"/>
              <a:t>необходими </a:t>
            </a:r>
            <a:r>
              <a:rPr lang="ru-RU" i="1" dirty="0"/>
              <a:t>за регистрацията на фирма като ЕООД</a:t>
            </a:r>
            <a:r>
              <a:rPr lang="ru-RU" dirty="0"/>
              <a:t> </a:t>
            </a:r>
            <a:r>
              <a:rPr lang="ru-RU" i="1" dirty="0"/>
              <a:t>или ООД </a:t>
            </a:r>
            <a:r>
              <a:rPr lang="ru-RU" dirty="0"/>
              <a:t>, </a:t>
            </a:r>
            <a:r>
              <a:rPr lang="ru-RU" u="sng" dirty="0"/>
              <a:t>проверете всичко внимателно</a:t>
            </a:r>
            <a:r>
              <a:rPr lang="ru-RU" dirty="0"/>
              <a:t> и се уверете ,че попълнената информация е точна и вярна и няма грешки в наименованията и попълнените данни. </a:t>
            </a:r>
            <a:endParaRPr lang="en-GB" dirty="0" smtClean="0"/>
          </a:p>
          <a:p>
            <a:pPr marL="109728" indent="0" algn="just">
              <a:buNone/>
            </a:pPr>
            <a:endParaRPr lang="en-GB" dirty="0" smtClean="0"/>
          </a:p>
          <a:p>
            <a:pPr algn="just"/>
            <a:r>
              <a:rPr lang="ru-RU" b="1" dirty="0" smtClean="0"/>
              <a:t>Важно </a:t>
            </a:r>
            <a:r>
              <a:rPr lang="ru-RU" b="1" dirty="0"/>
              <a:t>! </a:t>
            </a:r>
            <a:endParaRPr lang="en-GB" b="1" dirty="0"/>
          </a:p>
          <a:p>
            <a:pPr algn="just"/>
            <a:endParaRPr lang="en-GB" b="1" dirty="0" smtClean="0"/>
          </a:p>
          <a:p>
            <a:pPr algn="just"/>
            <a:r>
              <a:rPr lang="ru-RU" b="1" dirty="0" smtClean="0"/>
              <a:t>При </a:t>
            </a:r>
            <a:r>
              <a:rPr lang="ru-RU" b="1" dirty="0"/>
              <a:t>грешно подадени документи или некоректно попълнени данни е възможно да ви откажат вписване , което означава ,че ще трябва да заплатите отново таксата за вписване. </a:t>
            </a:r>
            <a:endParaRPr lang="en-US" dirty="0"/>
          </a:p>
        </p:txBody>
      </p:sp>
      <p:sp>
        <p:nvSpPr>
          <p:cNvPr id="3" name="Title 2"/>
          <p:cNvSpPr>
            <a:spLocks noGrp="1"/>
          </p:cNvSpPr>
          <p:nvPr>
            <p:ph type="title"/>
          </p:nvPr>
        </p:nvSpPr>
        <p:spPr>
          <a:xfrm>
            <a:off x="457200" y="78873"/>
            <a:ext cx="8229600" cy="1143000"/>
          </a:xfrm>
        </p:spPr>
        <p:txBody>
          <a:bodyPr>
            <a:normAutofit/>
          </a:bodyPr>
          <a:lstStyle/>
          <a:p>
            <a:r>
              <a:rPr lang="bg-BG" sz="3200" dirty="0" smtClean="0"/>
              <a:t>Регистрация на ООД/ЕООД</a:t>
            </a:r>
            <a:endParaRPr lang="en-US" sz="3200" dirty="0"/>
          </a:p>
        </p:txBody>
      </p:sp>
    </p:spTree>
    <p:extLst>
      <p:ext uri="{BB962C8B-B14F-4D97-AF65-F5344CB8AC3E}">
        <p14:creationId xmlns:p14="http://schemas.microsoft.com/office/powerpoint/2010/main" val="2377171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1700808"/>
            <a:ext cx="8229600" cy="4525963"/>
          </a:xfrm>
        </p:spPr>
        <p:txBody>
          <a:bodyPr>
            <a:normAutofit fontScale="77500" lnSpcReduction="20000"/>
          </a:bodyPr>
          <a:lstStyle/>
          <a:p>
            <a:pPr algn="just"/>
            <a:r>
              <a:rPr lang="bg-BG" dirty="0" smtClean="0"/>
              <a:t>Действието на удостоверението за електронен подпис се прекратява при:</a:t>
            </a:r>
          </a:p>
          <a:p>
            <a:pPr marL="109728" indent="0" algn="just">
              <a:buNone/>
            </a:pPr>
            <a:endParaRPr lang="bg-BG" dirty="0" smtClean="0"/>
          </a:p>
          <a:p>
            <a:pPr algn="just"/>
            <a:r>
              <a:rPr lang="bg-BG" dirty="0" smtClean="0"/>
              <a:t>смърт или поставяне под </a:t>
            </a:r>
            <a:r>
              <a:rPr lang="bg-BG" dirty="0" smtClean="0">
                <a:hlinkClick r:id="rId2"/>
              </a:rPr>
              <a:t>запрещение</a:t>
            </a:r>
            <a:r>
              <a:rPr lang="bg-BG" dirty="0" smtClean="0"/>
              <a:t> на лицето, на което е издаден;</a:t>
            </a:r>
          </a:p>
          <a:p>
            <a:pPr algn="just"/>
            <a:r>
              <a:rPr lang="bg-BG" dirty="0" smtClean="0"/>
              <a:t>с изтичане на срока на удостоверението;</a:t>
            </a:r>
          </a:p>
          <a:p>
            <a:pPr algn="just"/>
            <a:r>
              <a:rPr lang="bg-BG" dirty="0" smtClean="0"/>
              <a:t>при прекратяване на юридическото лице на титуляра;</a:t>
            </a:r>
          </a:p>
          <a:p>
            <a:pPr algn="just"/>
            <a:r>
              <a:rPr lang="bg-BG" dirty="0" smtClean="0"/>
              <a:t>когато доставчикът на удостоверителни услуги престане да съществува и не прехвърли на друг доставчик дейността си.</a:t>
            </a:r>
          </a:p>
          <a:p>
            <a:pPr algn="just"/>
            <a:r>
              <a:rPr lang="bg-BG" dirty="0" smtClean="0"/>
              <a:t>Когато личната карта/паспорт, съдържащ(а) квалифицирано удостоверение за електронен подпис, е обявен(а) за невалидна, органът, издал личната карта/паспорта, уведомява по електронен път доставчика на удостоверителни услуги за това – в този случай при постъпване на уведомлението.</a:t>
            </a:r>
          </a:p>
          <a:p>
            <a:pPr algn="just"/>
            <a:endParaRPr lang="en-US" dirty="0"/>
          </a:p>
        </p:txBody>
      </p:sp>
      <p:sp>
        <p:nvSpPr>
          <p:cNvPr id="3" name="Заглавие 2"/>
          <p:cNvSpPr>
            <a:spLocks noGrp="1"/>
          </p:cNvSpPr>
          <p:nvPr>
            <p:ph type="title"/>
          </p:nvPr>
        </p:nvSpPr>
        <p:spPr/>
        <p:txBody>
          <a:bodyPr>
            <a:normAutofit/>
          </a:bodyPr>
          <a:lstStyle/>
          <a:p>
            <a:r>
              <a:rPr lang="bg-BG" sz="3200" dirty="0"/>
              <a:t>Електронен подпис</a:t>
            </a:r>
            <a:endParaRPr lang="en-US" sz="3200" dirty="0"/>
          </a:p>
        </p:txBody>
      </p:sp>
    </p:spTree>
    <p:extLst>
      <p:ext uri="{BB962C8B-B14F-4D97-AF65-F5344CB8AC3E}">
        <p14:creationId xmlns:p14="http://schemas.microsoft.com/office/powerpoint/2010/main" val="73687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539552" y="2060848"/>
            <a:ext cx="8229600" cy="4525963"/>
          </a:xfrm>
        </p:spPr>
        <p:txBody>
          <a:bodyPr>
            <a:normAutofit fontScale="77500" lnSpcReduction="20000"/>
          </a:bodyPr>
          <a:lstStyle/>
          <a:p>
            <a:pPr algn="just"/>
            <a:r>
              <a:rPr lang="bg-BG" b="1" dirty="0" smtClean="0"/>
              <a:t>Квалифицираният електронен подпис има значение на саморъчно положен подпис.</a:t>
            </a:r>
            <a:endParaRPr lang="en-GB" b="1" dirty="0" smtClean="0"/>
          </a:p>
          <a:p>
            <a:pPr marL="109728" indent="0" algn="just">
              <a:buNone/>
            </a:pPr>
            <a:endParaRPr lang="bg-BG" dirty="0" smtClean="0"/>
          </a:p>
          <a:p>
            <a:pPr algn="just"/>
            <a:r>
              <a:rPr lang="bg-BG" dirty="0" smtClean="0"/>
              <a:t>Осигурява достоверност и неотменност на подписаните електронни документи. Подписаният документ остава подписан без значение дали го съхранявате върху магнитен, оптичен или друг носител, дали го изпращате по електронна поща или го достъпвате през Интернет. </a:t>
            </a:r>
            <a:br>
              <a:rPr lang="bg-BG" dirty="0" smtClean="0"/>
            </a:br>
            <a:r>
              <a:rPr lang="bg-BG" dirty="0" smtClean="0"/>
              <a:t>Полагането на електронен подпис означава, че:</a:t>
            </a:r>
            <a:endParaRPr lang="en-GB" dirty="0" smtClean="0"/>
          </a:p>
          <a:p>
            <a:pPr marL="109728" indent="0" algn="just">
              <a:buNone/>
            </a:pPr>
            <a:endParaRPr lang="bg-BG" dirty="0" smtClean="0"/>
          </a:p>
          <a:p>
            <a:pPr algn="just"/>
            <a:r>
              <a:rPr lang="bg-BG" dirty="0" smtClean="0"/>
              <a:t>се идентифицирате като автор на електронния документ</a:t>
            </a:r>
          </a:p>
          <a:p>
            <a:pPr algn="just"/>
            <a:r>
              <a:rPr lang="bg-BG" dirty="0" smtClean="0"/>
              <a:t>се съгласявате със съдържанието на документа</a:t>
            </a:r>
          </a:p>
          <a:p>
            <a:pPr algn="just"/>
            <a:r>
              <a:rPr lang="bg-BG" dirty="0" smtClean="0"/>
              <a:t>защитавате документа от последващи промени</a:t>
            </a:r>
          </a:p>
          <a:p>
            <a:pPr algn="just"/>
            <a:endParaRPr lang="bg-BG" dirty="0"/>
          </a:p>
        </p:txBody>
      </p:sp>
      <p:sp>
        <p:nvSpPr>
          <p:cNvPr id="3" name="Заглавие 2"/>
          <p:cNvSpPr>
            <a:spLocks noGrp="1"/>
          </p:cNvSpPr>
          <p:nvPr>
            <p:ph type="title"/>
          </p:nvPr>
        </p:nvSpPr>
        <p:spPr>
          <a:xfrm>
            <a:off x="1033264" y="632237"/>
            <a:ext cx="8229600" cy="1143000"/>
          </a:xfrm>
        </p:spPr>
        <p:txBody>
          <a:bodyPr/>
          <a:lstStyle/>
          <a:p>
            <a:r>
              <a:rPr lang="bg-BG" dirty="0" smtClean="0"/>
              <a:t>КЕП</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241071"/>
            <a:ext cx="2880320" cy="1570186"/>
          </a:xfrm>
          <a:prstGeom prst="rect">
            <a:avLst/>
          </a:prstGeom>
          <a:ln>
            <a:noFill/>
          </a:ln>
          <a:effectLst>
            <a:softEdge rad="112500"/>
          </a:effectLst>
        </p:spPr>
      </p:pic>
    </p:spTree>
    <p:extLst>
      <p:ext uri="{BB962C8B-B14F-4D97-AF65-F5344CB8AC3E}">
        <p14:creationId xmlns:p14="http://schemas.microsoft.com/office/powerpoint/2010/main" val="1737527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980728"/>
            <a:ext cx="8229600" cy="5472608"/>
          </a:xfrm>
        </p:spPr>
        <p:txBody>
          <a:bodyPr>
            <a:normAutofit fontScale="62500" lnSpcReduction="20000"/>
          </a:bodyPr>
          <a:lstStyle/>
          <a:p>
            <a:pPr algn="just"/>
            <a:r>
              <a:rPr lang="bg-BG" b="1" dirty="0" smtClean="0"/>
              <a:t>Сигурност</a:t>
            </a:r>
            <a:endParaRPr lang="en-GB" b="1" dirty="0" smtClean="0"/>
          </a:p>
          <a:p>
            <a:pPr marL="109728" indent="0" algn="just">
              <a:buNone/>
            </a:pPr>
            <a:endParaRPr lang="bg-BG" b="1" dirty="0" smtClean="0"/>
          </a:p>
          <a:p>
            <a:pPr algn="just"/>
            <a:r>
              <a:rPr lang="bg-BG" dirty="0" smtClean="0"/>
              <a:t>След като подпишете документ, всяка негова промяна прави подписа невалиден и получателят бива предупреден за това, че документът не е запазил оригиналното си съдържание. Невъзможно е друго лице да подпише документ с електронен подпис от Ваше име.</a:t>
            </a:r>
            <a:endParaRPr lang="en-GB" dirty="0" smtClean="0"/>
          </a:p>
          <a:p>
            <a:pPr algn="just"/>
            <a:endParaRPr lang="bg-BG" dirty="0" smtClean="0"/>
          </a:p>
          <a:p>
            <a:pPr algn="just"/>
            <a:r>
              <a:rPr lang="bg-BG" b="1" dirty="0" smtClean="0"/>
              <a:t>Частен и публичен ключ</a:t>
            </a:r>
            <a:endParaRPr lang="en-GB" b="1" dirty="0" smtClean="0"/>
          </a:p>
          <a:p>
            <a:pPr marL="109728" indent="0" algn="just">
              <a:buNone/>
            </a:pPr>
            <a:endParaRPr lang="bg-BG" b="1" dirty="0" smtClean="0"/>
          </a:p>
          <a:p>
            <a:pPr algn="just"/>
            <a:r>
              <a:rPr lang="bg-BG" dirty="0" smtClean="0"/>
              <a:t>Електронният подпис е уникална двойка цифрови ключове. Първият ключ е частен и таен. Съчетава нещо, което имате, с нещо, което знаете. Той се генерира и съхранява върху смарт-карта (нещото, което имате). Достъп до картата и ключа в нея имате само Вие, собственикът на подписа, чрез ПИН-код (нещото, което знаете). Именно с частния ключ подписвате. Другият ключ от двойката е публичен. Той е нужен, за да се разчете подписът, положен с частния ключ. Публичният ключ е достъпен в сайта на доставчика на удостоверителните услуги за всеки издаден подпис, стига това да е разрешено от неговия притежател и може да бъде разгледан, и свален от всеки. Това дава възможност за проверка на документите, подписани от съответния притежател на частния ключ. Ако се използва публичен ключ, различен от ключа от двойката, подписът не може да бъде проверен.</a:t>
            </a:r>
          </a:p>
          <a:p>
            <a:pPr algn="just"/>
            <a:endParaRPr lang="bg-BG" dirty="0"/>
          </a:p>
        </p:txBody>
      </p:sp>
      <p:sp>
        <p:nvSpPr>
          <p:cNvPr id="3" name="Заглавие 2"/>
          <p:cNvSpPr>
            <a:spLocks noGrp="1"/>
          </p:cNvSpPr>
          <p:nvPr>
            <p:ph type="title"/>
          </p:nvPr>
        </p:nvSpPr>
        <p:spPr>
          <a:xfrm>
            <a:off x="886869" y="0"/>
            <a:ext cx="8229600" cy="1143000"/>
          </a:xfrm>
        </p:spPr>
        <p:txBody>
          <a:bodyPr>
            <a:normAutofit/>
          </a:bodyPr>
          <a:lstStyle/>
          <a:p>
            <a:r>
              <a:rPr lang="bg-BG" sz="3200" dirty="0"/>
              <a:t>КЕП</a:t>
            </a:r>
            <a:endParaRPr lang="en-US" sz="3200" dirty="0"/>
          </a:p>
        </p:txBody>
      </p:sp>
    </p:spTree>
    <p:extLst>
      <p:ext uri="{BB962C8B-B14F-4D97-AF65-F5344CB8AC3E}">
        <p14:creationId xmlns:p14="http://schemas.microsoft.com/office/powerpoint/2010/main" val="3401741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395536" y="1154507"/>
            <a:ext cx="8229600" cy="5616624"/>
          </a:xfrm>
        </p:spPr>
        <p:txBody>
          <a:bodyPr>
            <a:normAutofit fontScale="70000" lnSpcReduction="20000"/>
          </a:bodyPr>
          <a:lstStyle/>
          <a:p>
            <a:pPr algn="just"/>
            <a:r>
              <a:rPr lang="bg-BG" b="1" dirty="0" smtClean="0"/>
              <a:t>Съхранение на КЕП</a:t>
            </a:r>
          </a:p>
          <a:p>
            <a:pPr marL="109728" indent="0" algn="just">
              <a:buNone/>
            </a:pPr>
            <a:endParaRPr lang="bg-BG" b="1" dirty="0" smtClean="0"/>
          </a:p>
          <a:p>
            <a:pPr algn="just"/>
            <a:r>
              <a:rPr lang="bg-BG" dirty="0" smtClean="0"/>
              <a:t>Титулярят е длъжен да съхранява/пази частния ключ през цялото време на действие на сертификата по начин, който го предпазва срещу компрометиране, загуба, разкриване, модифициране и неоторизирано използване. От момента на създаването на двойката ключове, той е лично и единствено отговорен за тайната и целостта на частния ключ. Всяко ползване на частния ключ се приема като действие на неговия притежател.</a:t>
            </a:r>
          </a:p>
          <a:p>
            <a:pPr algn="just"/>
            <a:endParaRPr lang="bg-BG" dirty="0" smtClean="0"/>
          </a:p>
          <a:p>
            <a:pPr algn="just"/>
            <a:r>
              <a:rPr lang="bg-BG" b="1" dirty="0" smtClean="0"/>
              <a:t>Съвети:</a:t>
            </a:r>
          </a:p>
          <a:p>
            <a:pPr algn="just"/>
            <a:r>
              <a:rPr lang="bg-BG" dirty="0" smtClean="0"/>
              <a:t>Съхранявайте своя КЕП по аналогичен начин на личните си документи.</a:t>
            </a:r>
          </a:p>
          <a:p>
            <a:pPr algn="just"/>
            <a:r>
              <a:rPr lang="bg-BG" dirty="0" smtClean="0"/>
              <a:t>Поставяйте смарт-карта и четеца в компютъра само в моментите, в които го използвате.</a:t>
            </a:r>
          </a:p>
          <a:p>
            <a:pPr algn="just"/>
            <a:r>
              <a:rPr lang="bg-BG" dirty="0" smtClean="0"/>
              <a:t>Всяко оставяне на подписа включен в компютъра създава условие за злонамерено достигане до ПИН-а и злоумишлени действия с негативни последствия за Титуляря на подписа.</a:t>
            </a:r>
          </a:p>
          <a:p>
            <a:pPr algn="just"/>
            <a:r>
              <a:rPr lang="bg-BG" dirty="0" smtClean="0"/>
              <a:t>Уведомете доставчика на удостоверителните услуги при всяко съмнение за неправомерно използване на подписа.</a:t>
            </a:r>
          </a:p>
          <a:p>
            <a:pPr algn="just"/>
            <a:endParaRPr lang="bg-BG" dirty="0"/>
          </a:p>
        </p:txBody>
      </p:sp>
      <p:sp>
        <p:nvSpPr>
          <p:cNvPr id="3" name="Заглавие 2"/>
          <p:cNvSpPr>
            <a:spLocks noGrp="1"/>
          </p:cNvSpPr>
          <p:nvPr>
            <p:ph type="title"/>
          </p:nvPr>
        </p:nvSpPr>
        <p:spPr>
          <a:xfrm>
            <a:off x="755576" y="-30297"/>
            <a:ext cx="8229600" cy="1143000"/>
          </a:xfrm>
        </p:spPr>
        <p:txBody>
          <a:bodyPr>
            <a:normAutofit/>
          </a:bodyPr>
          <a:lstStyle/>
          <a:p>
            <a:r>
              <a:rPr lang="bg-BG" sz="3200" dirty="0" smtClean="0"/>
              <a:t>КЕП</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2236" y="11507"/>
            <a:ext cx="2129168" cy="1654246"/>
          </a:xfrm>
          <a:prstGeom prst="rect">
            <a:avLst/>
          </a:prstGeom>
          <a:ln>
            <a:noFill/>
          </a:ln>
          <a:effectLst>
            <a:softEdge rad="112500"/>
          </a:effectLst>
        </p:spPr>
      </p:pic>
    </p:spTree>
    <p:extLst>
      <p:ext uri="{BB962C8B-B14F-4D97-AF65-F5344CB8AC3E}">
        <p14:creationId xmlns:p14="http://schemas.microsoft.com/office/powerpoint/2010/main" val="223438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u-RU" dirty="0"/>
              <a:t>След като сте се уверили ,че попълнените документи са наред следва заверка  при </a:t>
            </a:r>
            <a:r>
              <a:rPr lang="ru-RU" i="1" dirty="0"/>
              <a:t>нотариус</a:t>
            </a:r>
            <a:r>
              <a:rPr lang="ru-RU" dirty="0"/>
              <a:t>. </a:t>
            </a:r>
            <a:endParaRPr lang="en-GB" dirty="0" smtClean="0"/>
          </a:p>
          <a:p>
            <a:pPr marL="109728" indent="0">
              <a:buNone/>
            </a:pPr>
            <a:r>
              <a:rPr lang="ru-RU" dirty="0"/>
              <a:t/>
            </a:r>
            <a:br>
              <a:rPr lang="ru-RU" dirty="0"/>
            </a:br>
            <a:r>
              <a:rPr lang="ru-RU" dirty="0"/>
              <a:t>Цената за заверката е относителна в зависимост от нотариуса ,но е между 6-12лв.</a:t>
            </a:r>
            <a:endParaRPr lang="en-US" dirty="0"/>
          </a:p>
        </p:txBody>
      </p:sp>
      <p:sp>
        <p:nvSpPr>
          <p:cNvPr id="3" name="Title 2"/>
          <p:cNvSpPr>
            <a:spLocks noGrp="1"/>
          </p:cNvSpPr>
          <p:nvPr>
            <p:ph type="title"/>
          </p:nvPr>
        </p:nvSpPr>
        <p:spPr/>
        <p:txBody>
          <a:bodyPr>
            <a:normAutofit/>
          </a:bodyPr>
          <a:lstStyle/>
          <a:p>
            <a:r>
              <a:rPr lang="bg-BG" sz="3200" dirty="0"/>
              <a:t>Регистрация на ООД/ЕООД</a:t>
            </a:r>
            <a:endParaRPr lang="en-US" sz="3200" dirty="0"/>
          </a:p>
        </p:txBody>
      </p:sp>
      <p:pic>
        <p:nvPicPr>
          <p:cNvPr id="4" name="Picture 3"/>
          <p:cNvPicPr>
            <a:picLocks noChangeAspect="1"/>
          </p:cNvPicPr>
          <p:nvPr/>
        </p:nvPicPr>
        <p:blipFill>
          <a:blip r:embed="rId2"/>
          <a:stretch>
            <a:fillRect/>
          </a:stretch>
        </p:blipFill>
        <p:spPr>
          <a:xfrm>
            <a:off x="3059832" y="4221088"/>
            <a:ext cx="3177937" cy="2012199"/>
          </a:xfrm>
          <a:prstGeom prst="rect">
            <a:avLst/>
          </a:prstGeom>
          <a:ln>
            <a:noFill/>
          </a:ln>
          <a:effectLst>
            <a:softEdge rad="112500"/>
          </a:effectLst>
        </p:spPr>
      </p:pic>
    </p:spTree>
    <p:extLst>
      <p:ext uri="{BB962C8B-B14F-4D97-AF65-F5344CB8AC3E}">
        <p14:creationId xmlns:p14="http://schemas.microsoft.com/office/powerpoint/2010/main" val="407729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5724" y="2060848"/>
            <a:ext cx="8229600" cy="4525963"/>
          </a:xfrm>
        </p:spPr>
        <p:txBody>
          <a:bodyPr>
            <a:normAutofit fontScale="85000" lnSpcReduction="10000"/>
          </a:bodyPr>
          <a:lstStyle/>
          <a:p>
            <a:pPr algn="just"/>
            <a:r>
              <a:rPr lang="ru-RU" dirty="0"/>
              <a:t>След като сте готови и сте изпълнили горните стъпки следва да изберете банка за </a:t>
            </a:r>
            <a:r>
              <a:rPr lang="ru-RU" b="1" dirty="0"/>
              <a:t>откриване на набирателна сметка</a:t>
            </a:r>
            <a:r>
              <a:rPr lang="ru-RU" dirty="0"/>
              <a:t> на </a:t>
            </a:r>
            <a:r>
              <a:rPr lang="ru-RU" i="1" dirty="0"/>
              <a:t>новорегистрираната фирма ЕООД или ООД</a:t>
            </a:r>
            <a:r>
              <a:rPr lang="ru-RU" dirty="0"/>
              <a:t>. </a:t>
            </a:r>
            <a:endParaRPr lang="en-GB" dirty="0" smtClean="0"/>
          </a:p>
          <a:p>
            <a:pPr algn="just"/>
            <a:endParaRPr lang="en-GB" dirty="0"/>
          </a:p>
          <a:p>
            <a:pPr algn="just"/>
            <a:r>
              <a:rPr lang="ru-RU" dirty="0" smtClean="0"/>
              <a:t>Тук </a:t>
            </a:r>
            <a:r>
              <a:rPr lang="ru-RU" dirty="0"/>
              <a:t>е добре да се </a:t>
            </a:r>
            <a:r>
              <a:rPr lang="ru-RU" dirty="0" smtClean="0"/>
              <a:t>посочи,че </a:t>
            </a:r>
            <a:r>
              <a:rPr lang="ru-RU" dirty="0"/>
              <a:t>повечето банки не позволяват тази набирателна сметка да се преобразува и реално тя служи единствено за процеса по регистрация на дружеството. </a:t>
            </a:r>
            <a:endParaRPr lang="en-GB" dirty="0" smtClean="0"/>
          </a:p>
          <a:p>
            <a:pPr algn="just"/>
            <a:endParaRPr lang="en-GB" dirty="0"/>
          </a:p>
          <a:p>
            <a:pPr algn="just"/>
            <a:r>
              <a:rPr lang="ru-RU" dirty="0" smtClean="0"/>
              <a:t>Следователно </a:t>
            </a:r>
            <a:r>
              <a:rPr lang="ru-RU" dirty="0"/>
              <a:t>е добре да проверите банката с най-ниски такси и да откриете сметката там където ще ви коства най-малко откриване/закриване. </a:t>
            </a:r>
            <a:endParaRPr lang="en-US" dirty="0"/>
          </a:p>
        </p:txBody>
      </p:sp>
      <p:sp>
        <p:nvSpPr>
          <p:cNvPr id="3" name="Title 2"/>
          <p:cNvSpPr>
            <a:spLocks noGrp="1"/>
          </p:cNvSpPr>
          <p:nvPr>
            <p:ph type="title"/>
          </p:nvPr>
        </p:nvSpPr>
        <p:spPr/>
        <p:txBody>
          <a:bodyPr>
            <a:normAutofit/>
          </a:bodyPr>
          <a:lstStyle/>
          <a:p>
            <a:r>
              <a:rPr lang="bg-BG" sz="3200" dirty="0"/>
              <a:t>Регистрация на </a:t>
            </a:r>
            <a:r>
              <a:rPr lang="en-GB" sz="3200" dirty="0" smtClean="0"/>
              <a:t/>
            </a:r>
            <a:br>
              <a:rPr lang="en-GB" sz="3200" dirty="0" smtClean="0"/>
            </a:br>
            <a:r>
              <a:rPr lang="bg-BG" sz="3200" dirty="0" smtClean="0"/>
              <a:t>ООД/ЕООД</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116632"/>
            <a:ext cx="2880320" cy="1710499"/>
          </a:xfrm>
          <a:prstGeom prst="rect">
            <a:avLst/>
          </a:prstGeom>
          <a:ln>
            <a:noFill/>
          </a:ln>
          <a:effectLst>
            <a:softEdge rad="112500"/>
          </a:effectLst>
        </p:spPr>
      </p:pic>
    </p:spTree>
    <p:extLst>
      <p:ext uri="{BB962C8B-B14F-4D97-AF65-F5344CB8AC3E}">
        <p14:creationId xmlns:p14="http://schemas.microsoft.com/office/powerpoint/2010/main" val="65199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367208"/>
            <a:ext cx="8229600" cy="4525963"/>
          </a:xfrm>
        </p:spPr>
        <p:txBody>
          <a:bodyPr/>
          <a:lstStyle/>
          <a:p>
            <a:pPr algn="just"/>
            <a:r>
              <a:rPr lang="ru-RU" dirty="0"/>
              <a:t>След като сте избрали съответната банка </a:t>
            </a:r>
            <a:r>
              <a:rPr lang="ru-RU" b="1" dirty="0"/>
              <a:t>трябва да отидете и да внесете капитала</a:t>
            </a:r>
            <a:r>
              <a:rPr lang="ru-RU" dirty="0"/>
              <a:t> за учреждаване на дружеството (</a:t>
            </a:r>
            <a:r>
              <a:rPr lang="ru-RU" b="1" dirty="0"/>
              <a:t>откриване на набирателна сметка</a:t>
            </a:r>
            <a:r>
              <a:rPr lang="ru-RU" dirty="0"/>
              <a:t>). </a:t>
            </a:r>
            <a:endParaRPr lang="en-GB" dirty="0" smtClean="0"/>
          </a:p>
          <a:p>
            <a:pPr algn="just"/>
            <a:endParaRPr lang="en-GB" dirty="0"/>
          </a:p>
          <a:p>
            <a:pPr algn="just"/>
            <a:r>
              <a:rPr lang="ru-RU" dirty="0" smtClean="0"/>
              <a:t>Там </a:t>
            </a:r>
            <a:r>
              <a:rPr lang="ru-RU" dirty="0"/>
              <a:t>трябва да носите със себе си лична карта и подписан </a:t>
            </a:r>
            <a:r>
              <a:rPr lang="ru-RU" b="1" u="sng" dirty="0"/>
              <a:t>Учредителния акт</a:t>
            </a:r>
            <a:r>
              <a:rPr lang="ru-RU" dirty="0"/>
              <a:t> и </a:t>
            </a:r>
            <a:r>
              <a:rPr lang="ru-RU" b="1" u="sng" dirty="0"/>
              <a:t>Учредителния протокол</a:t>
            </a:r>
            <a:r>
              <a:rPr lang="ru-RU" dirty="0"/>
              <a:t> на новосъздаденото дружество.</a:t>
            </a:r>
            <a:endParaRPr lang="en-US" dirty="0"/>
          </a:p>
        </p:txBody>
      </p:sp>
      <p:sp>
        <p:nvSpPr>
          <p:cNvPr id="3" name="Title 2"/>
          <p:cNvSpPr>
            <a:spLocks noGrp="1"/>
          </p:cNvSpPr>
          <p:nvPr>
            <p:ph type="title"/>
          </p:nvPr>
        </p:nvSpPr>
        <p:spPr/>
        <p:txBody>
          <a:bodyPr>
            <a:normAutofit/>
          </a:bodyPr>
          <a:lstStyle/>
          <a:p>
            <a:r>
              <a:rPr lang="bg-BG" sz="3200" dirty="0"/>
              <a:t>Регистрация на </a:t>
            </a:r>
            <a:r>
              <a:rPr lang="en-GB" sz="3200" dirty="0" smtClean="0"/>
              <a:t/>
            </a:r>
            <a:br>
              <a:rPr lang="en-GB" sz="3200" dirty="0" smtClean="0"/>
            </a:br>
            <a:r>
              <a:rPr lang="bg-BG" sz="3200" dirty="0" smtClean="0"/>
              <a:t>ООД/ЕООД</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096" y="274638"/>
            <a:ext cx="3087247" cy="1808197"/>
          </a:xfrm>
          <a:prstGeom prst="rect">
            <a:avLst/>
          </a:prstGeom>
          <a:ln>
            <a:noFill/>
          </a:ln>
          <a:effectLst>
            <a:softEdge rad="112500"/>
          </a:effectLst>
        </p:spPr>
      </p:pic>
    </p:spTree>
    <p:extLst>
      <p:ext uri="{BB962C8B-B14F-4D97-AF65-F5344CB8AC3E}">
        <p14:creationId xmlns:p14="http://schemas.microsoft.com/office/powerpoint/2010/main" val="1364629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15055"/>
            <a:ext cx="8229600" cy="4525963"/>
          </a:xfrm>
        </p:spPr>
        <p:txBody>
          <a:bodyPr/>
          <a:lstStyle/>
          <a:p>
            <a:pPr algn="just"/>
            <a:r>
              <a:rPr lang="ru-RU" b="1" dirty="0" smtClean="0"/>
              <a:t>Трябва </a:t>
            </a:r>
            <a:r>
              <a:rPr lang="ru-RU" b="1" dirty="0"/>
              <a:t>да заплатите и държавната такса</a:t>
            </a:r>
            <a:r>
              <a:rPr lang="ru-RU" dirty="0"/>
              <a:t> за регистриране на фирма като ЕООД или ООД ,която е в размер на 110 лв(в сила от 14.02.2014г.). </a:t>
            </a:r>
            <a:endParaRPr lang="en-GB" dirty="0" smtClean="0"/>
          </a:p>
          <a:p>
            <a:pPr algn="just"/>
            <a:r>
              <a:rPr lang="ru-RU" dirty="0" smtClean="0"/>
              <a:t>Трябва </a:t>
            </a:r>
            <a:r>
              <a:rPr lang="ru-RU" dirty="0"/>
              <a:t>да имате номера на сметката на търговския регистър за да направите превода като в основание се пише "такса регистриране на ЕООД". (</a:t>
            </a:r>
            <a:r>
              <a:rPr lang="ru-RU" u="sng" dirty="0"/>
              <a:t>при подаване по електронен път тази такса е 55лв.</a:t>
            </a:r>
            <a:r>
              <a:rPr lang="ru-RU" dirty="0"/>
              <a:t>(в сила от 14.02.2014г.)) </a:t>
            </a:r>
            <a:endParaRPr lang="en-US" dirty="0"/>
          </a:p>
        </p:txBody>
      </p:sp>
      <p:sp>
        <p:nvSpPr>
          <p:cNvPr id="3" name="Title 2"/>
          <p:cNvSpPr>
            <a:spLocks noGrp="1"/>
          </p:cNvSpPr>
          <p:nvPr>
            <p:ph type="title"/>
          </p:nvPr>
        </p:nvSpPr>
        <p:spPr>
          <a:xfrm>
            <a:off x="457200" y="575637"/>
            <a:ext cx="8229600" cy="1143000"/>
          </a:xfrm>
        </p:spPr>
        <p:txBody>
          <a:bodyPr>
            <a:normAutofit/>
          </a:bodyPr>
          <a:lstStyle/>
          <a:p>
            <a:r>
              <a:rPr lang="bg-BG" sz="3200" dirty="0"/>
              <a:t>Регистрация на </a:t>
            </a:r>
            <a:r>
              <a:rPr lang="en-GB" sz="3200" dirty="0" smtClean="0"/>
              <a:t/>
            </a:r>
            <a:br>
              <a:rPr lang="en-GB" sz="3200" dirty="0" smtClean="0"/>
            </a:br>
            <a:r>
              <a:rPr lang="bg-BG" sz="3200" dirty="0" smtClean="0"/>
              <a:t>ООД/ЕООД</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172759"/>
            <a:ext cx="2880320" cy="1960097"/>
          </a:xfrm>
          <a:prstGeom prst="rect">
            <a:avLst/>
          </a:prstGeom>
          <a:ln>
            <a:noFill/>
          </a:ln>
          <a:effectLst>
            <a:softEdge rad="112500"/>
          </a:effectLst>
        </p:spPr>
      </p:pic>
    </p:spTree>
    <p:extLst>
      <p:ext uri="{BB962C8B-B14F-4D97-AF65-F5344CB8AC3E}">
        <p14:creationId xmlns:p14="http://schemas.microsoft.com/office/powerpoint/2010/main" val="365508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735331"/>
            <a:ext cx="8229600" cy="5044016"/>
          </a:xfrm>
        </p:spPr>
        <p:txBody>
          <a:bodyPr>
            <a:normAutofit fontScale="70000" lnSpcReduction="20000"/>
          </a:bodyPr>
          <a:lstStyle/>
          <a:p>
            <a:r>
              <a:rPr lang="bg-BG" dirty="0" smtClean="0"/>
              <a:t>След като сте минали и сте свършили всичко това, следва да отидете до Търговския регистър към Агенцията по вписванията.</a:t>
            </a:r>
          </a:p>
          <a:p>
            <a:pPr marL="109728" indent="0">
              <a:buNone/>
            </a:pPr>
            <a:r>
              <a:rPr lang="bg-BG" dirty="0" smtClean="0"/>
              <a:t> </a:t>
            </a:r>
            <a:br>
              <a:rPr lang="bg-BG" dirty="0" smtClean="0"/>
            </a:br>
            <a:r>
              <a:rPr lang="bg-BG" dirty="0" smtClean="0"/>
              <a:t>В </a:t>
            </a:r>
            <a:r>
              <a:rPr lang="bg-BG" b="1" dirty="0" smtClean="0"/>
              <a:t>София</a:t>
            </a:r>
            <a:r>
              <a:rPr lang="bg-BG" dirty="0" smtClean="0"/>
              <a:t> адреса на търговския регистър е </a:t>
            </a:r>
            <a:r>
              <a:rPr lang="bg-BG" b="1" dirty="0" smtClean="0"/>
              <a:t>ул. Елисавета Багряна 20 , </a:t>
            </a:r>
            <a:r>
              <a:rPr lang="bg-BG" dirty="0" smtClean="0"/>
              <a:t>тел. за контакти : 02 / 9486 181.</a:t>
            </a:r>
          </a:p>
          <a:p>
            <a:pPr marL="109728" indent="0">
              <a:buNone/>
            </a:pPr>
            <a:r>
              <a:rPr lang="bg-BG" dirty="0" smtClean="0"/>
              <a:t/>
            </a:r>
            <a:br>
              <a:rPr lang="bg-BG" dirty="0" smtClean="0"/>
            </a:br>
            <a:r>
              <a:rPr lang="bg-BG" dirty="0" smtClean="0"/>
              <a:t>В </a:t>
            </a:r>
            <a:r>
              <a:rPr lang="bg-BG" b="1" dirty="0" smtClean="0"/>
              <a:t>Пловдив</a:t>
            </a:r>
            <a:r>
              <a:rPr lang="bg-BG" dirty="0" smtClean="0"/>
              <a:t> се намира на </a:t>
            </a:r>
            <a:r>
              <a:rPr lang="bg-BG" b="1" dirty="0" smtClean="0"/>
              <a:t>бул. 6-ти Септември 152</a:t>
            </a:r>
            <a:r>
              <a:rPr lang="bg-BG" dirty="0" smtClean="0"/>
              <a:t> ,тел. за контакти : 032 / 279 148.</a:t>
            </a:r>
            <a:br>
              <a:rPr lang="bg-BG" dirty="0" smtClean="0"/>
            </a:br>
            <a:r>
              <a:rPr lang="bg-BG" dirty="0" smtClean="0"/>
              <a:t/>
            </a:r>
            <a:br>
              <a:rPr lang="bg-BG" dirty="0" smtClean="0"/>
            </a:br>
            <a:r>
              <a:rPr lang="bg-BG" dirty="0" smtClean="0"/>
              <a:t>Търговски регистър към агенция по вписванията има и в другите по-големи градове - Благоевград, Бургас, Варна, Велико Търново, Видин, Враца, Габрово, Добрич , Кърджали, Кюстендил, Ловеч, Монтана, Пазарджик, Перник, Плевен, Разград, Русе, Силистра, Смолян, София, Стара Загора, Търговище, Хасково, Шумен и Ямбол , като актуалните адреси по градове можете да намерите на страницата на </a:t>
            </a:r>
            <a:r>
              <a:rPr lang="bg-BG" b="1" dirty="0" smtClean="0"/>
              <a:t>Агенцията по вписванията:</a:t>
            </a:r>
          </a:p>
          <a:p>
            <a:endParaRPr lang="bg-BG" dirty="0" smtClean="0"/>
          </a:p>
          <a:p>
            <a:pPr marL="109728" indent="0">
              <a:buNone/>
            </a:pPr>
            <a:r>
              <a:rPr lang="bg-BG" dirty="0" smtClean="0">
                <a:hlinkClick r:id="rId2"/>
              </a:rPr>
              <a:t>               http://www.registryagency.bg/bg/contacts</a:t>
            </a:r>
            <a:r>
              <a:rPr lang="en-US" dirty="0" smtClean="0">
                <a:hlinkClick r:id="rId2"/>
              </a:rPr>
              <a:t>/</a:t>
            </a:r>
            <a:r>
              <a:rPr lang="en-US" dirty="0" smtClean="0"/>
              <a:t> </a:t>
            </a:r>
            <a:endParaRPr lang="en-US" dirty="0"/>
          </a:p>
        </p:txBody>
      </p:sp>
      <p:sp>
        <p:nvSpPr>
          <p:cNvPr id="3" name="Title 2"/>
          <p:cNvSpPr>
            <a:spLocks noGrp="1"/>
          </p:cNvSpPr>
          <p:nvPr>
            <p:ph type="title"/>
          </p:nvPr>
        </p:nvSpPr>
        <p:spPr/>
        <p:txBody>
          <a:bodyPr>
            <a:normAutofit/>
          </a:bodyPr>
          <a:lstStyle/>
          <a:p>
            <a:r>
              <a:rPr lang="bg-BG" sz="3200" dirty="0"/>
              <a:t>Регистрация на </a:t>
            </a:r>
            <a:r>
              <a:rPr lang="en-GB" sz="3200" dirty="0" smtClean="0"/>
              <a:t/>
            </a:r>
            <a:br>
              <a:rPr lang="en-GB" sz="3200" dirty="0" smtClean="0"/>
            </a:br>
            <a:r>
              <a:rPr lang="bg-BG" sz="3200" dirty="0" smtClean="0"/>
              <a:t>ООД/ЕООД</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55655"/>
            <a:ext cx="2808312" cy="1579676"/>
          </a:xfrm>
          <a:prstGeom prst="rect">
            <a:avLst/>
          </a:prstGeom>
        </p:spPr>
      </p:pic>
    </p:spTree>
    <p:extLst>
      <p:ext uri="{BB962C8B-B14F-4D97-AF65-F5344CB8AC3E}">
        <p14:creationId xmlns:p14="http://schemas.microsoft.com/office/powerpoint/2010/main" val="66792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16832"/>
            <a:ext cx="8229600" cy="4525963"/>
          </a:xfrm>
        </p:spPr>
        <p:txBody>
          <a:bodyPr>
            <a:normAutofit fontScale="92500"/>
          </a:bodyPr>
          <a:lstStyle/>
          <a:p>
            <a:pPr algn="just"/>
            <a:r>
              <a:rPr lang="ru-RU" dirty="0"/>
              <a:t>Пазете </a:t>
            </a:r>
            <a:r>
              <a:rPr lang="ru-RU" b="1" u="sng" dirty="0"/>
              <a:t>входящия си номер </a:t>
            </a:r>
            <a:r>
              <a:rPr lang="ru-RU" dirty="0"/>
              <a:t>който ви дават след подаване на документите. </a:t>
            </a:r>
            <a:endParaRPr lang="en-GB" dirty="0" smtClean="0"/>
          </a:p>
          <a:p>
            <a:pPr algn="just"/>
            <a:endParaRPr lang="en-GB" dirty="0"/>
          </a:p>
          <a:p>
            <a:pPr algn="just"/>
            <a:r>
              <a:rPr lang="ru-RU" dirty="0" smtClean="0"/>
              <a:t>Следва </a:t>
            </a:r>
            <a:r>
              <a:rPr lang="ru-RU" dirty="0"/>
              <a:t>решение от Агенцията по вписванията с което се вписва </a:t>
            </a:r>
            <a:r>
              <a:rPr lang="ru-RU" i="1" dirty="0"/>
              <a:t>новорегистрираната фирма ЕООД</a:t>
            </a:r>
            <a:r>
              <a:rPr lang="ru-RU" dirty="0"/>
              <a:t> или ООД в </a:t>
            </a:r>
            <a:r>
              <a:rPr lang="ru-RU" dirty="0" smtClean="0"/>
              <a:t>регистрите, </a:t>
            </a:r>
            <a:r>
              <a:rPr lang="ru-RU" dirty="0"/>
              <a:t>а за да получите потвърждение и да избегнете излишни проверки дали всичко е наред </a:t>
            </a:r>
            <a:r>
              <a:rPr lang="ru-RU" dirty="0" smtClean="0"/>
              <a:t>трябва </a:t>
            </a:r>
            <a:r>
              <a:rPr lang="ru-RU" dirty="0"/>
              <a:t>във формуляр А4 на комплекта с </a:t>
            </a:r>
            <a:r>
              <a:rPr lang="ru-RU" i="1" dirty="0"/>
              <a:t>документи за регистрация на ЕООД или ООД</a:t>
            </a:r>
            <a:r>
              <a:rPr lang="ru-RU" dirty="0"/>
              <a:t> да посочите </a:t>
            </a:r>
            <a:endParaRPr lang="en-GB" dirty="0" smtClean="0"/>
          </a:p>
          <a:p>
            <a:pPr algn="just"/>
            <a:r>
              <a:rPr lang="en-GB" b="1" dirty="0"/>
              <a:t> </a:t>
            </a:r>
            <a:r>
              <a:rPr lang="en-GB" b="1" dirty="0" smtClean="0"/>
              <a:t>             </a:t>
            </a:r>
            <a:r>
              <a:rPr lang="ru-RU" b="1" dirty="0" smtClean="0"/>
              <a:t>e-mail адрес </a:t>
            </a:r>
            <a:r>
              <a:rPr lang="ru-RU" b="1" dirty="0"/>
              <a:t>за кореспонденция.</a:t>
            </a:r>
            <a:endParaRPr lang="en-US" b="1" dirty="0"/>
          </a:p>
        </p:txBody>
      </p:sp>
      <p:sp>
        <p:nvSpPr>
          <p:cNvPr id="3" name="Title 2"/>
          <p:cNvSpPr>
            <a:spLocks noGrp="1"/>
          </p:cNvSpPr>
          <p:nvPr>
            <p:ph type="title"/>
          </p:nvPr>
        </p:nvSpPr>
        <p:spPr/>
        <p:txBody>
          <a:bodyPr>
            <a:normAutofit/>
          </a:bodyPr>
          <a:lstStyle/>
          <a:p>
            <a:r>
              <a:rPr lang="bg-BG" sz="3200" dirty="0"/>
              <a:t>Регистрация на </a:t>
            </a:r>
            <a:r>
              <a:rPr lang="en-GB" sz="3200" dirty="0" smtClean="0"/>
              <a:t/>
            </a:r>
            <a:br>
              <a:rPr lang="en-GB" sz="3200" dirty="0" smtClean="0"/>
            </a:br>
            <a:r>
              <a:rPr lang="bg-BG" sz="3200" dirty="0" smtClean="0"/>
              <a:t>ООД/ЕООД</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895" y="274638"/>
            <a:ext cx="3347864" cy="1576286"/>
          </a:xfrm>
          <a:prstGeom prst="rect">
            <a:avLst/>
          </a:prstGeom>
          <a:ln>
            <a:noFill/>
          </a:ln>
          <a:effectLst>
            <a:softEdge rad="112500"/>
          </a:effectLst>
        </p:spPr>
      </p:pic>
    </p:spTree>
    <p:extLst>
      <p:ext uri="{BB962C8B-B14F-4D97-AF65-F5344CB8AC3E}">
        <p14:creationId xmlns:p14="http://schemas.microsoft.com/office/powerpoint/2010/main" val="132394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6703" y="1666380"/>
            <a:ext cx="8229600" cy="4900000"/>
          </a:xfrm>
        </p:spPr>
        <p:txBody>
          <a:bodyPr>
            <a:normAutofit fontScale="92500" lnSpcReduction="20000"/>
          </a:bodyPr>
          <a:lstStyle/>
          <a:p>
            <a:r>
              <a:rPr lang="bg-BG" dirty="0" smtClean="0"/>
              <a:t>Практически съвети</a:t>
            </a:r>
            <a:r>
              <a:rPr lang="bg-BG" dirty="0" smtClean="0"/>
              <a:t>:</a:t>
            </a:r>
            <a:endParaRPr lang="en-GB" dirty="0" smtClean="0"/>
          </a:p>
          <a:p>
            <a:pPr marL="109728" indent="0">
              <a:buNone/>
            </a:pPr>
            <a:endParaRPr lang="bg-BG" dirty="0" smtClean="0"/>
          </a:p>
          <a:p>
            <a:pPr algn="just"/>
            <a:r>
              <a:rPr lang="ru-RU" b="1" dirty="0" smtClean="0"/>
              <a:t>НЕ </a:t>
            </a:r>
            <a:r>
              <a:rPr lang="ru-RU" b="1" dirty="0"/>
              <a:t>регистрирайте фирма в края на </a:t>
            </a:r>
            <a:r>
              <a:rPr lang="ru-RU" b="1" dirty="0" smtClean="0"/>
              <a:t>годината</a:t>
            </a:r>
            <a:r>
              <a:rPr lang="ru-RU" dirty="0"/>
              <a:t>!</a:t>
            </a:r>
            <a:r>
              <a:rPr lang="ru-RU" dirty="0" smtClean="0"/>
              <a:t> </a:t>
            </a:r>
          </a:p>
          <a:p>
            <a:pPr marL="109728" indent="0" algn="just">
              <a:buNone/>
            </a:pPr>
            <a:endParaRPr lang="ru-RU" dirty="0"/>
          </a:p>
          <a:p>
            <a:pPr marL="109728" indent="0" algn="just">
              <a:buNone/>
            </a:pPr>
            <a:r>
              <a:rPr lang="ru-RU" dirty="0" smtClean="0"/>
              <a:t>Ако </a:t>
            </a:r>
            <a:r>
              <a:rPr lang="ru-RU" dirty="0"/>
              <a:t>имате възможност регистрирайте нова фирма в следващата календарна година (ако например искате да я регистрирате декември </a:t>
            </a:r>
            <a:r>
              <a:rPr lang="ru-RU" dirty="0" smtClean="0"/>
              <a:t>2019, </a:t>
            </a:r>
            <a:r>
              <a:rPr lang="ru-RU" dirty="0"/>
              <a:t>направете го януари </a:t>
            </a:r>
            <a:r>
              <a:rPr lang="ru-RU" dirty="0" smtClean="0"/>
              <a:t>2020) </a:t>
            </a:r>
            <a:r>
              <a:rPr lang="ru-RU" dirty="0"/>
              <a:t>така няма да се налага да подавате годишна данъчна декларация, ГФО и статистически отчет за </a:t>
            </a:r>
            <a:r>
              <a:rPr lang="ru-RU" dirty="0" smtClean="0"/>
              <a:t>2019, </a:t>
            </a:r>
            <a:r>
              <a:rPr lang="ru-RU" dirty="0"/>
              <a:t>защото, ако фирмата се регистрира в предишната то Вие ще сте длъжни и без да имате дейност да подадете съответните отчети за годината.</a:t>
            </a:r>
            <a:endParaRPr lang="en-US" dirty="0"/>
          </a:p>
        </p:txBody>
      </p:sp>
      <p:sp>
        <p:nvSpPr>
          <p:cNvPr id="3" name="Title 2"/>
          <p:cNvSpPr>
            <a:spLocks noGrp="1"/>
          </p:cNvSpPr>
          <p:nvPr>
            <p:ph type="title"/>
          </p:nvPr>
        </p:nvSpPr>
        <p:spPr/>
        <p:txBody>
          <a:bodyPr>
            <a:normAutofit/>
          </a:bodyPr>
          <a:lstStyle/>
          <a:p>
            <a:r>
              <a:rPr lang="bg-BG" sz="3200" dirty="0"/>
              <a:t>Регистрация на </a:t>
            </a:r>
            <a:r>
              <a:rPr lang="bg-BG" sz="3200" dirty="0" smtClean="0"/>
              <a:t/>
            </a:r>
            <a:br>
              <a:rPr lang="bg-BG" sz="3200" dirty="0" smtClean="0"/>
            </a:br>
            <a:r>
              <a:rPr lang="bg-BG" sz="3200" dirty="0" smtClean="0"/>
              <a:t>ООД/ЕООД </a:t>
            </a:r>
            <a:endParaRPr lang="en-US"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274638"/>
            <a:ext cx="2952328" cy="1774047"/>
          </a:xfrm>
          <a:prstGeom prst="rect">
            <a:avLst/>
          </a:prstGeom>
        </p:spPr>
      </p:pic>
    </p:spTree>
    <p:extLst>
      <p:ext uri="{BB962C8B-B14F-4D97-AF65-F5344CB8AC3E}">
        <p14:creationId xmlns:p14="http://schemas.microsoft.com/office/powerpoint/2010/main" val="36599923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235</TotalTime>
  <Words>1251</Words>
  <Application>Microsoft Office PowerPoint</Application>
  <PresentationFormat>On-screen Show (4:3)</PresentationFormat>
  <Paragraphs>139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Lucida Sans Unicode</vt:lpstr>
      <vt:lpstr>Verdana</vt:lpstr>
      <vt:lpstr>Wingdings 2</vt:lpstr>
      <vt:lpstr>Wingdings 3</vt:lpstr>
      <vt:lpstr>Concourse</vt:lpstr>
      <vt:lpstr>Процедури за създаване на фирма.  Практически съвети. Дигитални инструменти.  </vt:lpstr>
      <vt:lpstr>Регистрация на ООД/ЕООД</vt:lpstr>
      <vt:lpstr>Регистрация на ООД/ЕООД</vt:lpstr>
      <vt:lpstr>Регистрация на  ООД/ЕООД</vt:lpstr>
      <vt:lpstr>Регистрация на  ООД/ЕООД</vt:lpstr>
      <vt:lpstr>Регистрация на  ООД/ЕООД</vt:lpstr>
      <vt:lpstr>Регистрация на  ООД/ЕООД</vt:lpstr>
      <vt:lpstr>Регистрация на  ООД/ЕООД</vt:lpstr>
      <vt:lpstr>Регистрация на  ООД/ЕООД </vt:lpstr>
      <vt:lpstr>Регистрация на ООД/ЕООД </vt:lpstr>
      <vt:lpstr>Регистрация на  ООД/ЕООД </vt:lpstr>
      <vt:lpstr>Дигитални инструменти в  помощ при регистрация –  Електронен подпис</vt:lpstr>
      <vt:lpstr>PowerPoint Presentation</vt:lpstr>
      <vt:lpstr>Електронен подпис</vt:lpstr>
      <vt:lpstr>Електронен подпис</vt:lpstr>
      <vt:lpstr>PowerPoint Presentation</vt:lpstr>
      <vt:lpstr>Електронен подпис</vt:lpstr>
      <vt:lpstr>Електронен подпис</vt:lpstr>
      <vt:lpstr>PowerPoint Presentation</vt:lpstr>
      <vt:lpstr>Електронен подпис</vt:lpstr>
      <vt:lpstr>КЕП</vt:lpstr>
      <vt:lpstr>КЕП</vt:lpstr>
      <vt:lpstr>КЕП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Подготовка на всички необходими документи за регистрация на фирма.</dc:title>
  <dc:creator>A7</dc:creator>
  <cp:lastModifiedBy>Ralitsa Marinova</cp:lastModifiedBy>
  <cp:revision>24</cp:revision>
  <dcterms:created xsi:type="dcterms:W3CDTF">2019-11-01T14:59:25Z</dcterms:created>
  <dcterms:modified xsi:type="dcterms:W3CDTF">2019-11-15T09:00:41Z</dcterms:modified>
</cp:coreProperties>
</file>